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8"/>
  </p:notesMasterIdLst>
  <p:sldIdLst>
    <p:sldId id="256" r:id="rId3"/>
    <p:sldId id="280" r:id="rId4"/>
    <p:sldId id="257" r:id="rId5"/>
    <p:sldId id="258" r:id="rId6"/>
    <p:sldId id="259" r:id="rId7"/>
    <p:sldId id="260" r:id="rId8"/>
    <p:sldId id="261"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62" r:id="rId27"/>
  </p:sldIdLst>
  <p:sldSz cx="12192000" cy="6858000"/>
  <p:notesSz cx="7104063" cy="102346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25" userDrawn="1">
          <p15:clr>
            <a:srgbClr val="A4A3A4"/>
          </p15:clr>
        </p15:guide>
        <p15:guide id="2" pos="57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A5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421" autoAdjust="0"/>
    <p:restoredTop sz="70823" autoAdjust="0"/>
  </p:normalViewPr>
  <p:slideViewPr>
    <p:cSldViewPr snapToGrid="0" showGuides="1">
      <p:cViewPr varScale="1">
        <p:scale>
          <a:sx n="75" d="100"/>
          <a:sy n="75" d="100"/>
        </p:scale>
        <p:origin x="1500" y="54"/>
      </p:cViewPr>
      <p:guideLst>
        <p:guide orient="horz" pos="1525"/>
        <p:guide pos="57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fr-FR"/>
          </a:p>
        </p:txBody>
      </p:sp>
      <p:sp>
        <p:nvSpPr>
          <p:cNvPr id="3" name="Espace réservé de la date 2"/>
          <p:cNvSpPr>
            <a:spLocks noGrp="1"/>
          </p:cNvSpPr>
          <p:nvPr>
            <p:ph type="dt" idx="1"/>
          </p:nvPr>
        </p:nvSpPr>
        <p:spPr>
          <a:xfrm>
            <a:off x="4023992" y="0"/>
            <a:ext cx="3078427" cy="513508"/>
          </a:xfrm>
          <a:prstGeom prst="rect">
            <a:avLst/>
          </a:prstGeom>
        </p:spPr>
        <p:txBody>
          <a:bodyPr vert="horz" lIns="99075" tIns="49538" rIns="99075" bIns="49538" rtlCol="0"/>
          <a:lstStyle>
            <a:lvl1pPr algn="r">
              <a:defRPr sz="1300"/>
            </a:lvl1pPr>
          </a:lstStyle>
          <a:p>
            <a:fld id="{6CBECAFC-B518-4C52-8C81-8D80E2B1401E}" type="datetimeFigureOut">
              <a:rPr lang="fr-FR" smtClean="0"/>
              <a:t>08/06/2026</a:t>
            </a:fld>
            <a:endParaRPr lang="fr-FR"/>
          </a:p>
        </p:txBody>
      </p:sp>
      <p:sp>
        <p:nvSpPr>
          <p:cNvPr id="4" name="Espace réservé de l'image des diapositives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0" anchor="ctr"/>
          <a:lstStyle/>
          <a:p>
            <a:endParaRPr lang="fr-FR"/>
          </a:p>
        </p:txBody>
      </p:sp>
      <p:sp>
        <p:nvSpPr>
          <p:cNvPr id="5" name="Espace réservé des notes 4"/>
          <p:cNvSpPr>
            <a:spLocks noGrp="1"/>
          </p:cNvSpPr>
          <p:nvPr>
            <p:ph type="body" sz="quarter" idx="3"/>
          </p:nvPr>
        </p:nvSpPr>
        <p:spPr>
          <a:xfrm>
            <a:off x="710407" y="4925407"/>
            <a:ext cx="5683250" cy="4029879"/>
          </a:xfrm>
          <a:prstGeom prst="rect">
            <a:avLst/>
          </a:prstGeom>
        </p:spPr>
        <p:txBody>
          <a:bodyPr vert="horz" lIns="99075" tIns="49538" rIns="99075" bIns="49538"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721107"/>
            <a:ext cx="3078427" cy="513507"/>
          </a:xfrm>
          <a:prstGeom prst="rect">
            <a:avLst/>
          </a:prstGeom>
        </p:spPr>
        <p:txBody>
          <a:bodyPr vert="horz" lIns="99075" tIns="49538" rIns="99075" bIns="49538"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4023992" y="9721107"/>
            <a:ext cx="3078427" cy="513507"/>
          </a:xfrm>
          <a:prstGeom prst="rect">
            <a:avLst/>
          </a:prstGeom>
        </p:spPr>
        <p:txBody>
          <a:bodyPr vert="horz" lIns="99075" tIns="49538" rIns="99075" bIns="49538" rtlCol="0" anchor="b"/>
          <a:lstStyle>
            <a:lvl1pPr algn="r">
              <a:defRPr sz="1300"/>
            </a:lvl1pPr>
          </a:lstStyle>
          <a:p>
            <a:fld id="{C0F0919A-B7CC-4F67-8443-CA81C3442EFD}" type="slidenum">
              <a:rPr lang="fr-FR" smtClean="0"/>
              <a:t>‹N°›</a:t>
            </a:fld>
            <a:endParaRPr lang="fr-FR"/>
          </a:p>
        </p:txBody>
      </p:sp>
    </p:spTree>
    <p:extLst>
      <p:ext uri="{BB962C8B-B14F-4D97-AF65-F5344CB8AC3E}">
        <p14:creationId xmlns:p14="http://schemas.microsoft.com/office/powerpoint/2010/main" val="16401622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C0F0919A-B7CC-4F67-8443-CA81C3442EFD}" type="slidenum">
              <a:rPr lang="fr-FR" smtClean="0"/>
              <a:t>1</a:t>
            </a:fld>
            <a:endParaRPr lang="fr-FR"/>
          </a:p>
        </p:txBody>
      </p:sp>
    </p:spTree>
    <p:extLst>
      <p:ext uri="{BB962C8B-B14F-4D97-AF65-F5344CB8AC3E}">
        <p14:creationId xmlns:p14="http://schemas.microsoft.com/office/powerpoint/2010/main" val="42021187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C0F0919A-B7CC-4F67-8443-CA81C3442EFD}" type="slidenum">
              <a:rPr lang="fr-FR" smtClean="0"/>
              <a:t>2</a:t>
            </a:fld>
            <a:endParaRPr lang="fr-FR"/>
          </a:p>
        </p:txBody>
      </p:sp>
    </p:spTree>
    <p:extLst>
      <p:ext uri="{BB962C8B-B14F-4D97-AF65-F5344CB8AC3E}">
        <p14:creationId xmlns:p14="http://schemas.microsoft.com/office/powerpoint/2010/main" val="15805705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C0F0919A-B7CC-4F67-8443-CA81C3442EFD}" type="slidenum">
              <a:rPr lang="fr-FR" smtClean="0"/>
              <a:t>3</a:t>
            </a:fld>
            <a:endParaRPr lang="fr-FR"/>
          </a:p>
        </p:txBody>
      </p:sp>
    </p:spTree>
    <p:extLst>
      <p:ext uri="{BB962C8B-B14F-4D97-AF65-F5344CB8AC3E}">
        <p14:creationId xmlns:p14="http://schemas.microsoft.com/office/powerpoint/2010/main" val="14202048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C0F0919A-B7CC-4F67-8443-CA81C3442EFD}" type="slidenum">
              <a:rPr lang="fr-FR" smtClean="0"/>
              <a:t>4</a:t>
            </a:fld>
            <a:endParaRPr lang="fr-FR"/>
          </a:p>
        </p:txBody>
      </p:sp>
    </p:spTree>
    <p:extLst>
      <p:ext uri="{BB962C8B-B14F-4D97-AF65-F5344CB8AC3E}">
        <p14:creationId xmlns:p14="http://schemas.microsoft.com/office/powerpoint/2010/main" val="36967430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C0F0919A-B7CC-4F67-8443-CA81C3442EFD}" type="slidenum">
              <a:rPr lang="fr-FR" smtClean="0"/>
              <a:t>5</a:t>
            </a:fld>
            <a:endParaRPr lang="fr-FR"/>
          </a:p>
        </p:txBody>
      </p:sp>
    </p:spTree>
    <p:extLst>
      <p:ext uri="{BB962C8B-B14F-4D97-AF65-F5344CB8AC3E}">
        <p14:creationId xmlns:p14="http://schemas.microsoft.com/office/powerpoint/2010/main" val="18815186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solidFill>
                  <a:srgbClr val="FF0000"/>
                </a:solidFill>
              </a:rPr>
              <a:t>Les élus de la commission demandent la parution d’informations spécifiques à l’existence du service et aux obligations des propriétaires de station ANC : page internet ou article à paraitre dans un prochain magazine de la CCBN.</a:t>
            </a:r>
          </a:p>
        </p:txBody>
      </p:sp>
      <p:sp>
        <p:nvSpPr>
          <p:cNvPr id="4" name="Espace réservé du numéro de diapositive 3"/>
          <p:cNvSpPr>
            <a:spLocks noGrp="1"/>
          </p:cNvSpPr>
          <p:nvPr>
            <p:ph type="sldNum" sz="quarter" idx="5"/>
          </p:nvPr>
        </p:nvSpPr>
        <p:spPr/>
        <p:txBody>
          <a:bodyPr/>
          <a:lstStyle/>
          <a:p>
            <a:fld id="{C0F0919A-B7CC-4F67-8443-CA81C3442EFD}" type="slidenum">
              <a:rPr lang="fr-FR" smtClean="0"/>
              <a:t>6</a:t>
            </a:fld>
            <a:endParaRPr lang="fr-FR"/>
          </a:p>
        </p:txBody>
      </p:sp>
    </p:spTree>
    <p:extLst>
      <p:ext uri="{BB962C8B-B14F-4D97-AF65-F5344CB8AC3E}">
        <p14:creationId xmlns:p14="http://schemas.microsoft.com/office/powerpoint/2010/main" val="38179381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
        <p:cNvGrpSpPr/>
        <p:nvPr/>
      </p:nvGrpSpPr>
      <p:grpSpPr>
        <a:xfrm>
          <a:off x="0" y="0"/>
          <a:ext cx="0" cy="0"/>
          <a:chOff x="0" y="0"/>
          <a:chExt cx="0" cy="0"/>
        </a:xfrm>
      </p:grpSpPr>
      <p:sp>
        <p:nvSpPr>
          <p:cNvPr id="46" name="Google Shape;4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 name="Google Shape;47;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fr-FR" dirty="0">
                <a:solidFill>
                  <a:srgbClr val="FF0000"/>
                </a:solidFill>
              </a:rPr>
              <a:t>CRTE : contrat pour la réussite de la transition écologique</a:t>
            </a:r>
          </a:p>
          <a:p>
            <a:pPr marL="0" lvl="0" indent="0" algn="l" rtl="0">
              <a:spcBef>
                <a:spcPts val="0"/>
              </a:spcBef>
              <a:spcAft>
                <a:spcPts val="0"/>
              </a:spcAft>
              <a:buNone/>
            </a:pPr>
            <a:r>
              <a:rPr lang="fr-FR" dirty="0">
                <a:solidFill>
                  <a:srgbClr val="FF0000"/>
                </a:solidFill>
              </a:rPr>
              <a:t>PCAET : plan climat-air-énergie territorial</a:t>
            </a:r>
            <a:endParaRPr dirty="0">
              <a:solidFill>
                <a:srgbClr val="FF0000"/>
              </a:solidFill>
            </a:endParaRPr>
          </a:p>
        </p:txBody>
      </p:sp>
      <p:sp>
        <p:nvSpPr>
          <p:cNvPr id="48" name="Google Shape;48;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7</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 name="Google Shape;9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 name="Google Shape;9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8</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 name="Google Shape;107;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fr-FR" dirty="0" err="1">
                <a:solidFill>
                  <a:srgbClr val="FF0000"/>
                </a:solidFill>
              </a:rPr>
              <a:t>ZAEnR</a:t>
            </a:r>
            <a:r>
              <a:rPr lang="fr-FR" dirty="0">
                <a:solidFill>
                  <a:srgbClr val="FF0000"/>
                </a:solidFill>
              </a:rPr>
              <a:t> : zone d’accélération des énergies renouvelables (ou ZAER)</a:t>
            </a:r>
            <a:endParaRPr dirty="0">
              <a:solidFill>
                <a:srgbClr val="FF0000"/>
              </a:solidFill>
            </a:endParaRPr>
          </a:p>
        </p:txBody>
      </p:sp>
      <p:sp>
        <p:nvSpPr>
          <p:cNvPr id="108" name="Google Shape;108;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0" name="Google Shape;130;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1" name="Google Shape;131;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10</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5" name="Google Shape;175;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fr-FR" dirty="0">
                <a:solidFill>
                  <a:srgbClr val="FF0000"/>
                </a:solidFill>
              </a:rPr>
              <a:t>PTRE : plateforme territoriale de rénovation énergétique</a:t>
            </a:r>
          </a:p>
          <a:p>
            <a:pPr marL="0" lvl="0" indent="0" algn="l" rtl="0">
              <a:spcBef>
                <a:spcPts val="0"/>
              </a:spcBef>
              <a:spcAft>
                <a:spcPts val="0"/>
              </a:spcAft>
              <a:buNone/>
            </a:pPr>
            <a:r>
              <a:rPr lang="fr-FR" dirty="0">
                <a:solidFill>
                  <a:srgbClr val="FF0000"/>
                </a:solidFill>
              </a:rPr>
              <a:t>GAB : groupement des agriculteurs biologiques</a:t>
            </a:r>
          </a:p>
          <a:p>
            <a:pPr marL="0" lvl="0" indent="0" algn="l" rtl="0">
              <a:spcBef>
                <a:spcPts val="0"/>
              </a:spcBef>
              <a:spcAft>
                <a:spcPts val="0"/>
              </a:spcAft>
              <a:buNone/>
            </a:pPr>
            <a:r>
              <a:rPr lang="fr-FR" dirty="0">
                <a:solidFill>
                  <a:srgbClr val="FF0000"/>
                </a:solidFill>
              </a:rPr>
              <a:t>SEME : seine et marne environnement</a:t>
            </a:r>
          </a:p>
          <a:p>
            <a:pPr marL="0" lvl="0" indent="0" algn="l" rtl="0">
              <a:spcBef>
                <a:spcPts val="0"/>
              </a:spcBef>
              <a:spcAft>
                <a:spcPts val="0"/>
              </a:spcAft>
              <a:buNone/>
            </a:pPr>
            <a:r>
              <a:rPr lang="fr-FR" dirty="0">
                <a:solidFill>
                  <a:srgbClr val="FF0000"/>
                </a:solidFill>
              </a:rPr>
              <a:t>CEREMA : centre d'études et d'expertise sur les risques, l'environnement, la mobilité et l'aménagement</a:t>
            </a:r>
          </a:p>
          <a:p>
            <a:pPr marL="0" lvl="0" indent="0" algn="l" rtl="0">
              <a:spcBef>
                <a:spcPts val="0"/>
              </a:spcBef>
              <a:spcAft>
                <a:spcPts val="0"/>
              </a:spcAft>
              <a:buNone/>
            </a:pPr>
            <a:r>
              <a:rPr lang="fr-FR" dirty="0">
                <a:solidFill>
                  <a:srgbClr val="FF0000"/>
                </a:solidFill>
              </a:rPr>
              <a:t>ADIL : agence départementale d’information sur le logement</a:t>
            </a:r>
          </a:p>
          <a:p>
            <a:pPr marL="0" lvl="0" indent="0" algn="l" rtl="0">
              <a:spcBef>
                <a:spcPts val="0"/>
              </a:spcBef>
              <a:spcAft>
                <a:spcPts val="0"/>
              </a:spcAft>
              <a:buNone/>
            </a:pPr>
            <a:r>
              <a:rPr lang="fr-FR" dirty="0">
                <a:solidFill>
                  <a:srgbClr val="FF0000"/>
                </a:solidFill>
              </a:rPr>
              <a:t>IDFM : ile de </a:t>
            </a:r>
            <a:r>
              <a:rPr lang="fr-FR" dirty="0" err="1">
                <a:solidFill>
                  <a:srgbClr val="FF0000"/>
                </a:solidFill>
              </a:rPr>
              <a:t>france</a:t>
            </a:r>
            <a:r>
              <a:rPr lang="fr-FR" dirty="0">
                <a:solidFill>
                  <a:srgbClr val="FF0000"/>
                </a:solidFill>
              </a:rPr>
              <a:t> mobilités</a:t>
            </a:r>
          </a:p>
          <a:p>
            <a:pPr marL="0" lvl="0" indent="0" algn="l" rtl="0">
              <a:spcBef>
                <a:spcPts val="0"/>
              </a:spcBef>
              <a:spcAft>
                <a:spcPts val="0"/>
              </a:spcAft>
              <a:buNone/>
            </a:pPr>
            <a:r>
              <a:rPr lang="fr-FR" dirty="0">
                <a:solidFill>
                  <a:srgbClr val="FF0000"/>
                </a:solidFill>
              </a:rPr>
              <a:t>FFB : fédération française du bâtiment</a:t>
            </a:r>
          </a:p>
          <a:p>
            <a:pPr marL="0" lvl="0" indent="0" algn="l" rtl="0">
              <a:spcBef>
                <a:spcPts val="0"/>
              </a:spcBef>
              <a:spcAft>
                <a:spcPts val="0"/>
              </a:spcAft>
              <a:buNone/>
            </a:pPr>
            <a:r>
              <a:rPr lang="fr-FR" dirty="0">
                <a:solidFill>
                  <a:srgbClr val="FF0000"/>
                </a:solidFill>
              </a:rPr>
              <a:t>CDTE : communauté départementale pour la transition énergétique</a:t>
            </a:r>
          </a:p>
          <a:p>
            <a:pPr marL="0" lvl="0" indent="0" algn="l" rtl="0">
              <a:spcBef>
                <a:spcPts val="0"/>
              </a:spcBef>
              <a:spcAft>
                <a:spcPts val="0"/>
              </a:spcAft>
              <a:buNone/>
            </a:pPr>
            <a:r>
              <a:rPr lang="fr-FR" dirty="0">
                <a:solidFill>
                  <a:srgbClr val="FF0000"/>
                </a:solidFill>
              </a:rPr>
              <a:t>CAPEB : confédération de l’artisanat et des petites entreprises du bâtiment</a:t>
            </a:r>
          </a:p>
          <a:p>
            <a:pPr marL="0" lvl="0" indent="0" algn="l" rtl="0">
              <a:spcBef>
                <a:spcPts val="0"/>
              </a:spcBef>
              <a:spcAft>
                <a:spcPts val="0"/>
              </a:spcAft>
              <a:buNone/>
            </a:pPr>
            <a:r>
              <a:rPr lang="fr-FR" dirty="0">
                <a:solidFill>
                  <a:srgbClr val="FF0000"/>
                </a:solidFill>
              </a:rPr>
              <a:t>SDESM : syndicat des énergies de seine et marne</a:t>
            </a:r>
          </a:p>
          <a:p>
            <a:pPr marL="0" lvl="0" indent="0" algn="l" rtl="0">
              <a:spcBef>
                <a:spcPts val="0"/>
              </a:spcBef>
              <a:spcAft>
                <a:spcPts val="0"/>
              </a:spcAft>
              <a:buNone/>
            </a:pPr>
            <a:endParaRPr dirty="0"/>
          </a:p>
        </p:txBody>
      </p:sp>
      <p:sp>
        <p:nvSpPr>
          <p:cNvPr id="176" name="Google Shape;176;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5" name="Google Shape;185;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6" name="Google Shape;186;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8" name="Google Shape;208;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defTabSz="914400" rtl="0" eaLnBrk="1" latinLnBrk="0" hangingPunct="1">
              <a:lnSpc>
                <a:spcPct val="115000"/>
              </a:lnSpc>
              <a:spcBef>
                <a:spcPts val="0"/>
              </a:spcBef>
              <a:spcAft>
                <a:spcPts val="0"/>
              </a:spcAft>
              <a:buNone/>
            </a:pPr>
            <a:r>
              <a:rPr lang="fr-FR" sz="1200" kern="1200" dirty="0">
                <a:solidFill>
                  <a:srgbClr val="FF0000"/>
                </a:solidFill>
                <a:latin typeface="+mn-lt"/>
                <a:ea typeface="+mn-ea"/>
                <a:cs typeface="+mn-cs"/>
              </a:rPr>
              <a:t>BBD : brie et </a:t>
            </a:r>
            <a:r>
              <a:rPr lang="fr-FR" sz="1200" kern="1200" dirty="0" err="1">
                <a:solidFill>
                  <a:srgbClr val="FF0000"/>
                </a:solidFill>
                <a:latin typeface="+mn-lt"/>
                <a:ea typeface="+mn-ea"/>
                <a:cs typeface="+mn-cs"/>
              </a:rPr>
              <a:t>bati</a:t>
            </a:r>
            <a:r>
              <a:rPr lang="fr-FR" sz="1200" kern="1200" dirty="0">
                <a:solidFill>
                  <a:srgbClr val="FF0000"/>
                </a:solidFill>
                <a:latin typeface="+mn-lt"/>
                <a:ea typeface="+mn-ea"/>
                <a:cs typeface="+mn-cs"/>
              </a:rPr>
              <a:t> durable</a:t>
            </a:r>
          </a:p>
          <a:p>
            <a:pPr marL="0" lvl="0" indent="0" algn="l" defTabSz="914400" rtl="0" eaLnBrk="1" latinLnBrk="0" hangingPunct="1">
              <a:lnSpc>
                <a:spcPct val="115000"/>
              </a:lnSpc>
              <a:spcBef>
                <a:spcPts val="0"/>
              </a:spcBef>
              <a:spcAft>
                <a:spcPts val="0"/>
              </a:spcAft>
              <a:buNone/>
            </a:pPr>
            <a:r>
              <a:rPr lang="fr-FR" sz="1200" kern="1200" dirty="0">
                <a:solidFill>
                  <a:srgbClr val="FF0000"/>
                </a:solidFill>
                <a:latin typeface="+mn-lt"/>
                <a:ea typeface="+mn-ea"/>
                <a:cs typeface="+mn-cs"/>
              </a:rPr>
              <a:t>CCI : chambre de commerce et d’industrie</a:t>
            </a:r>
            <a:endParaRPr sz="1200" kern="1200" dirty="0">
              <a:solidFill>
                <a:srgbClr val="FF0000"/>
              </a:solidFill>
              <a:latin typeface="+mn-lt"/>
              <a:ea typeface="+mn-ea"/>
              <a:cs typeface="+mn-cs"/>
            </a:endParaRPr>
          </a:p>
          <a:p>
            <a:pPr marL="0" lvl="0" indent="0" algn="l" rtl="0">
              <a:spcBef>
                <a:spcPts val="0"/>
              </a:spcBef>
              <a:spcAft>
                <a:spcPts val="0"/>
              </a:spcAft>
              <a:buNone/>
            </a:pPr>
            <a:endParaRPr dirty="0"/>
          </a:p>
        </p:txBody>
      </p:sp>
      <p:sp>
        <p:nvSpPr>
          <p:cNvPr id="209" name="Google Shape;209;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9" name="Google Shape;219;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0" name="Google Shape;220;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6" name="Google Shape;246;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fr-FR" dirty="0">
                <a:solidFill>
                  <a:srgbClr val="FF0000"/>
                </a:solidFill>
              </a:rPr>
              <a:t>SERD : semaine européenne de réduction des déchets</a:t>
            </a:r>
            <a:endParaRPr dirty="0">
              <a:solidFill>
                <a:srgbClr val="FF0000"/>
              </a:solidFill>
            </a:endParaRPr>
          </a:p>
        </p:txBody>
      </p:sp>
      <p:sp>
        <p:nvSpPr>
          <p:cNvPr id="247" name="Google Shape;247;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15</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1" name="Google Shape;291;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2" name="Google Shape;292;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1" name="Google Shape;301;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2" name="Google Shape;302;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17</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6" name="Google Shape;316;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7" name="Google Shape;317;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18</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1" name="Google Shape;331;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2" name="Google Shape;332;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6" name="Google Shape;346;p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fr-FR" dirty="0">
                <a:solidFill>
                  <a:srgbClr val="FF0000"/>
                </a:solidFill>
              </a:rPr>
              <a:t>La plupart des évènements présentés ne sont pas connus des membres de la commission. La communication des flyers et calendriers aux communes n’est pas satisfaisante. Un message sera adressé directement aux élus membres, afin de promouvoir plus simplement les 3 grandes actions de mai et juin dans les villages (mail transmis le 22 mai par le secrétariat général).</a:t>
            </a:r>
            <a:endParaRPr dirty="0">
              <a:solidFill>
                <a:srgbClr val="FF0000"/>
              </a:solidFill>
            </a:endParaRPr>
          </a:p>
        </p:txBody>
      </p:sp>
      <p:sp>
        <p:nvSpPr>
          <p:cNvPr id="347" name="Google Shape;347;p1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20</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6" name="Google Shape;356;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fr-FR" dirty="0">
                <a:solidFill>
                  <a:srgbClr val="FF0000"/>
                </a:solidFill>
              </a:rPr>
              <a:t>8 communes ont délibéré en 2024 mais la démarche n’est pas encore validée. La CCBN propose de transmettre les projets de délibération et leurs annexes aux 12 communes restantes. Les membres de la commission demandent à être mis en copie de ces échanges.</a:t>
            </a:r>
            <a:endParaRPr dirty="0">
              <a:solidFill>
                <a:srgbClr val="FF0000"/>
              </a:solidFill>
            </a:endParaRPr>
          </a:p>
        </p:txBody>
      </p:sp>
      <p:sp>
        <p:nvSpPr>
          <p:cNvPr id="357" name="Google Shape;357;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g3e37f4ff65e_0_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7" name="Google Shape;367;g3e37f4ff65e_0_6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68" name="Google Shape;368;g3e37f4ff65e_0_6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7" name="Google Shape;377;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fr-FR" dirty="0">
                <a:solidFill>
                  <a:srgbClr val="FF0000"/>
                </a:solidFill>
              </a:rPr>
              <a:t>Tour de table : des difficultés d’alimentation de la borne électrique sont à préciser par la commune de La Chapelle </a:t>
            </a:r>
            <a:r>
              <a:rPr lang="fr-FR" dirty="0" err="1">
                <a:solidFill>
                  <a:srgbClr val="FF0000"/>
                </a:solidFill>
              </a:rPr>
              <a:t>Rablais</a:t>
            </a:r>
            <a:r>
              <a:rPr lang="fr-FR" dirty="0">
                <a:solidFill>
                  <a:srgbClr val="FF0000"/>
                </a:solidFill>
              </a:rPr>
              <a:t>. La CCBN propose son aide dans le règlement de ce litige.</a:t>
            </a:r>
          </a:p>
          <a:p>
            <a:pPr marL="0" lvl="0" indent="0" algn="l" rtl="0">
              <a:spcBef>
                <a:spcPts val="0"/>
              </a:spcBef>
              <a:spcAft>
                <a:spcPts val="0"/>
              </a:spcAft>
              <a:buNone/>
            </a:pPr>
            <a:r>
              <a:rPr lang="fr-FR" dirty="0">
                <a:solidFill>
                  <a:srgbClr val="FF0000"/>
                </a:solidFill>
              </a:rPr>
              <a:t>Le schéma directeur de déploiement des bornes IRVE sur le territoire (source SDESM) est mal connu. Pour certaines communes, il est préféré des IRVE de plus forte puissance pour répondre aux attentes des administrés (temps de charge réduit). </a:t>
            </a:r>
            <a:endParaRPr dirty="0">
              <a:solidFill>
                <a:srgbClr val="FF0000"/>
              </a:solidFill>
            </a:endParaRPr>
          </a:p>
        </p:txBody>
      </p:sp>
      <p:sp>
        <p:nvSpPr>
          <p:cNvPr id="378" name="Google Shape;378;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g3e37f4ff65e_0_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7" name="Google Shape;387;g3e37f4ff65e_0_5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fr-FR" dirty="0">
                <a:solidFill>
                  <a:srgbClr val="FF0000"/>
                </a:solidFill>
              </a:rPr>
              <a:t>A l’unanimité, les élus membres présents acceptent d’être identifiés comme élus référents du PCAET.</a:t>
            </a:r>
            <a:endParaRPr dirty="0">
              <a:solidFill>
                <a:srgbClr val="FF0000"/>
              </a:solidFill>
            </a:endParaRPr>
          </a:p>
        </p:txBody>
      </p:sp>
      <p:sp>
        <p:nvSpPr>
          <p:cNvPr id="388" name="Google Shape;388;g3e37f4ff65e_0_5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 name="Google Shape;71;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fr-FR" dirty="0">
                <a:solidFill>
                  <a:srgbClr val="FF0000"/>
                </a:solidFill>
              </a:rPr>
              <a:t>Il est proposé de communiquer auprès des membres via leur adresse électronique, en complément du circuit habituel (service communication).</a:t>
            </a:r>
          </a:p>
          <a:p>
            <a:pPr marL="0" lvl="0" indent="0" algn="l" rtl="0">
              <a:spcBef>
                <a:spcPts val="0"/>
              </a:spcBef>
              <a:spcAft>
                <a:spcPts val="0"/>
              </a:spcAft>
              <a:buNone/>
            </a:pPr>
            <a:r>
              <a:rPr lang="fr-FR" dirty="0">
                <a:solidFill>
                  <a:srgbClr val="FF0000"/>
                </a:solidFill>
              </a:rPr>
              <a:t>Une invitation d’agenda automatique est possible. Sauf avis contraire explicitement transmis au service, la diffusion des actions PCAET et CRTE fera systématiquement l’objet d’une information directe.</a:t>
            </a:r>
            <a:endParaRPr dirty="0">
              <a:solidFill>
                <a:srgbClr val="FF0000"/>
              </a:solidFill>
            </a:endParaRPr>
          </a:p>
        </p:txBody>
      </p:sp>
      <p:sp>
        <p:nvSpPr>
          <p:cNvPr id="72" name="Google Shape;72;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25</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0FFF474-AD7B-4CEE-9975-4E7184E3DC7B}"/>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867A04F1-A2A0-4CA6-8839-A397E7A94AE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B18880C6-DB72-4D77-8236-CC8D20066C1F}"/>
              </a:ext>
            </a:extLst>
          </p:cNvPr>
          <p:cNvSpPr>
            <a:spLocks noGrp="1"/>
          </p:cNvSpPr>
          <p:nvPr>
            <p:ph type="dt" sz="half" idx="10"/>
          </p:nvPr>
        </p:nvSpPr>
        <p:spPr/>
        <p:txBody>
          <a:bodyPr/>
          <a:lstStyle/>
          <a:p>
            <a:fld id="{4338D853-1C71-4428-9D14-E9151BCD1810}" type="datetime1">
              <a:rPr lang="fr-FR" smtClean="0"/>
              <a:t>08/06/2026</a:t>
            </a:fld>
            <a:endParaRPr lang="fr-FR"/>
          </a:p>
        </p:txBody>
      </p:sp>
      <p:sp>
        <p:nvSpPr>
          <p:cNvPr id="5" name="Espace réservé du pied de page 4">
            <a:extLst>
              <a:ext uri="{FF2B5EF4-FFF2-40B4-BE49-F238E27FC236}">
                <a16:creationId xmlns:a16="http://schemas.microsoft.com/office/drawing/2014/main" id="{F6566A31-315C-4530-9CD9-30FF7ED0A47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3208683-CCE4-45C6-A82D-AE48C9BF5302}"/>
              </a:ext>
            </a:extLst>
          </p:cNvPr>
          <p:cNvSpPr>
            <a:spLocks noGrp="1"/>
          </p:cNvSpPr>
          <p:nvPr>
            <p:ph type="sldNum" sz="quarter" idx="12"/>
          </p:nvPr>
        </p:nvSpPr>
        <p:spPr/>
        <p:txBody>
          <a:bodyPr/>
          <a:lstStyle/>
          <a:p>
            <a:fld id="{075B4DC3-C0CB-4579-8071-D849CF76FC32}" type="slidenum">
              <a:rPr lang="fr-FR" smtClean="0"/>
              <a:t>‹N°›</a:t>
            </a:fld>
            <a:endParaRPr lang="fr-FR"/>
          </a:p>
        </p:txBody>
      </p:sp>
    </p:spTree>
    <p:extLst>
      <p:ext uri="{BB962C8B-B14F-4D97-AF65-F5344CB8AC3E}">
        <p14:creationId xmlns:p14="http://schemas.microsoft.com/office/powerpoint/2010/main" val="18011971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6750C98-7DEA-4493-A1AB-199317FFB90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0A3F279-F178-4928-9172-1EFB5F42DD5E}"/>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E2C1D8C-2AEC-4C61-AF80-9CB6BF38ED48}"/>
              </a:ext>
            </a:extLst>
          </p:cNvPr>
          <p:cNvSpPr>
            <a:spLocks noGrp="1"/>
          </p:cNvSpPr>
          <p:nvPr>
            <p:ph type="dt" sz="half" idx="10"/>
          </p:nvPr>
        </p:nvSpPr>
        <p:spPr/>
        <p:txBody>
          <a:bodyPr/>
          <a:lstStyle/>
          <a:p>
            <a:fld id="{29B95EF9-2522-4B09-B9E1-AD8826C68A7D}" type="datetime1">
              <a:rPr lang="fr-FR" smtClean="0"/>
              <a:t>08/06/2026</a:t>
            </a:fld>
            <a:endParaRPr lang="fr-FR"/>
          </a:p>
        </p:txBody>
      </p:sp>
      <p:sp>
        <p:nvSpPr>
          <p:cNvPr id="5" name="Espace réservé du pied de page 4">
            <a:extLst>
              <a:ext uri="{FF2B5EF4-FFF2-40B4-BE49-F238E27FC236}">
                <a16:creationId xmlns:a16="http://schemas.microsoft.com/office/drawing/2014/main" id="{D68B48AE-BCE1-4E76-B13D-E2663FAAFB5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B8D7A49-D0EA-40D2-BA2F-5D786D54DDBD}"/>
              </a:ext>
            </a:extLst>
          </p:cNvPr>
          <p:cNvSpPr>
            <a:spLocks noGrp="1"/>
          </p:cNvSpPr>
          <p:nvPr>
            <p:ph type="sldNum" sz="quarter" idx="12"/>
          </p:nvPr>
        </p:nvSpPr>
        <p:spPr/>
        <p:txBody>
          <a:bodyPr/>
          <a:lstStyle/>
          <a:p>
            <a:fld id="{075B4DC3-C0CB-4579-8071-D849CF76FC32}" type="slidenum">
              <a:rPr lang="fr-FR" smtClean="0"/>
              <a:t>‹N°›</a:t>
            </a:fld>
            <a:endParaRPr lang="fr-FR"/>
          </a:p>
        </p:txBody>
      </p:sp>
    </p:spTree>
    <p:extLst>
      <p:ext uri="{BB962C8B-B14F-4D97-AF65-F5344CB8AC3E}">
        <p14:creationId xmlns:p14="http://schemas.microsoft.com/office/powerpoint/2010/main" val="5305764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9B87AA-D61A-44DD-8F0A-512A9AAF1D0E}"/>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BFB780B8-25D5-45E6-BF47-3016011F592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C2FFC33C-ACEE-4D81-BA4F-AAC2250D8ABA}"/>
              </a:ext>
            </a:extLst>
          </p:cNvPr>
          <p:cNvSpPr>
            <a:spLocks noGrp="1"/>
          </p:cNvSpPr>
          <p:nvPr>
            <p:ph type="dt" sz="half" idx="10"/>
          </p:nvPr>
        </p:nvSpPr>
        <p:spPr/>
        <p:txBody>
          <a:bodyPr/>
          <a:lstStyle/>
          <a:p>
            <a:fld id="{AD8A7BB1-194B-4AA4-B8D5-C6DD4D8F4D6C}" type="datetime1">
              <a:rPr lang="fr-FR" smtClean="0"/>
              <a:t>08/06/2026</a:t>
            </a:fld>
            <a:endParaRPr lang="fr-FR"/>
          </a:p>
        </p:txBody>
      </p:sp>
      <p:sp>
        <p:nvSpPr>
          <p:cNvPr id="5" name="Espace réservé du pied de page 4">
            <a:extLst>
              <a:ext uri="{FF2B5EF4-FFF2-40B4-BE49-F238E27FC236}">
                <a16:creationId xmlns:a16="http://schemas.microsoft.com/office/drawing/2014/main" id="{DF68D8BD-D7CF-412C-93A3-7D25FD62BCA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23F1DA8-FD8D-4FAB-AC03-8004E5D0CC0D}"/>
              </a:ext>
            </a:extLst>
          </p:cNvPr>
          <p:cNvSpPr>
            <a:spLocks noGrp="1"/>
          </p:cNvSpPr>
          <p:nvPr>
            <p:ph type="sldNum" sz="quarter" idx="12"/>
          </p:nvPr>
        </p:nvSpPr>
        <p:spPr/>
        <p:txBody>
          <a:bodyPr/>
          <a:lstStyle/>
          <a:p>
            <a:fld id="{075B4DC3-C0CB-4579-8071-D849CF76FC32}" type="slidenum">
              <a:rPr lang="fr-FR" smtClean="0"/>
              <a:t>‹N°›</a:t>
            </a:fld>
            <a:endParaRPr lang="fr-FR"/>
          </a:p>
        </p:txBody>
      </p:sp>
    </p:spTree>
    <p:extLst>
      <p:ext uri="{BB962C8B-B14F-4D97-AF65-F5344CB8AC3E}">
        <p14:creationId xmlns:p14="http://schemas.microsoft.com/office/powerpoint/2010/main" val="21474922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EE386C8-0754-4E9B-BCB3-5C6F59D5943A}"/>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90567B40-41CD-458A-8DF0-BE666A48AB8B}"/>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843B0967-0C53-4735-A4A5-0932E31D7EF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92F7D96E-78B4-45B4-B67D-04B0FEF3C2FE}"/>
              </a:ext>
            </a:extLst>
          </p:cNvPr>
          <p:cNvSpPr>
            <a:spLocks noGrp="1"/>
          </p:cNvSpPr>
          <p:nvPr>
            <p:ph type="dt" sz="half" idx="10"/>
          </p:nvPr>
        </p:nvSpPr>
        <p:spPr/>
        <p:txBody>
          <a:bodyPr/>
          <a:lstStyle/>
          <a:p>
            <a:fld id="{FDD5A280-93A1-449F-A4C7-24466E9B72D5}" type="datetime1">
              <a:rPr lang="fr-FR" smtClean="0"/>
              <a:t>08/06/2026</a:t>
            </a:fld>
            <a:endParaRPr lang="fr-FR"/>
          </a:p>
        </p:txBody>
      </p:sp>
      <p:sp>
        <p:nvSpPr>
          <p:cNvPr id="6" name="Espace réservé du pied de page 5">
            <a:extLst>
              <a:ext uri="{FF2B5EF4-FFF2-40B4-BE49-F238E27FC236}">
                <a16:creationId xmlns:a16="http://schemas.microsoft.com/office/drawing/2014/main" id="{E3A2D373-2A29-4CA8-AEE9-D97154D5034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4837F379-D74E-4275-AEB2-C653B7A397C5}"/>
              </a:ext>
            </a:extLst>
          </p:cNvPr>
          <p:cNvSpPr>
            <a:spLocks noGrp="1"/>
          </p:cNvSpPr>
          <p:nvPr>
            <p:ph type="sldNum" sz="quarter" idx="12"/>
          </p:nvPr>
        </p:nvSpPr>
        <p:spPr/>
        <p:txBody>
          <a:bodyPr/>
          <a:lstStyle/>
          <a:p>
            <a:fld id="{075B4DC3-C0CB-4579-8071-D849CF76FC32}" type="slidenum">
              <a:rPr lang="fr-FR" smtClean="0"/>
              <a:t>‹N°›</a:t>
            </a:fld>
            <a:endParaRPr lang="fr-FR"/>
          </a:p>
        </p:txBody>
      </p:sp>
    </p:spTree>
    <p:extLst>
      <p:ext uri="{BB962C8B-B14F-4D97-AF65-F5344CB8AC3E}">
        <p14:creationId xmlns:p14="http://schemas.microsoft.com/office/powerpoint/2010/main" val="37719756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D7BBED7-E544-4605-A8E2-9ED5385FAE86}"/>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4110611A-F0F7-43C9-9227-1DE80CC8065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B991151B-492E-4CF7-B229-7F774ED4F006}"/>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6CF12D0E-9329-4E99-BB63-5BD3210EAC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B53B6FD-538D-43DF-9E36-629EFF138DB3}"/>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B35BB88-FD04-4061-8B9D-E3C928D3B535}"/>
              </a:ext>
            </a:extLst>
          </p:cNvPr>
          <p:cNvSpPr>
            <a:spLocks noGrp="1"/>
          </p:cNvSpPr>
          <p:nvPr>
            <p:ph type="dt" sz="half" idx="10"/>
          </p:nvPr>
        </p:nvSpPr>
        <p:spPr/>
        <p:txBody>
          <a:bodyPr/>
          <a:lstStyle/>
          <a:p>
            <a:fld id="{515F7CEA-A306-4C6C-AD82-202F5DE570C4}" type="datetime1">
              <a:rPr lang="fr-FR" smtClean="0"/>
              <a:t>08/06/2026</a:t>
            </a:fld>
            <a:endParaRPr lang="fr-FR"/>
          </a:p>
        </p:txBody>
      </p:sp>
      <p:sp>
        <p:nvSpPr>
          <p:cNvPr id="8" name="Espace réservé du pied de page 7">
            <a:extLst>
              <a:ext uri="{FF2B5EF4-FFF2-40B4-BE49-F238E27FC236}">
                <a16:creationId xmlns:a16="http://schemas.microsoft.com/office/drawing/2014/main" id="{6ABD5B6C-FC1D-4474-8A5C-0483CBCF0A55}"/>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14116FEE-E2BD-423B-8B6D-CC51249A835B}"/>
              </a:ext>
            </a:extLst>
          </p:cNvPr>
          <p:cNvSpPr>
            <a:spLocks noGrp="1"/>
          </p:cNvSpPr>
          <p:nvPr>
            <p:ph type="sldNum" sz="quarter" idx="12"/>
          </p:nvPr>
        </p:nvSpPr>
        <p:spPr/>
        <p:txBody>
          <a:bodyPr/>
          <a:lstStyle/>
          <a:p>
            <a:fld id="{075B4DC3-C0CB-4579-8071-D849CF76FC32}" type="slidenum">
              <a:rPr lang="fr-FR" smtClean="0"/>
              <a:t>‹N°›</a:t>
            </a:fld>
            <a:endParaRPr lang="fr-FR"/>
          </a:p>
        </p:txBody>
      </p:sp>
    </p:spTree>
    <p:extLst>
      <p:ext uri="{BB962C8B-B14F-4D97-AF65-F5344CB8AC3E}">
        <p14:creationId xmlns:p14="http://schemas.microsoft.com/office/powerpoint/2010/main" val="34004586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5F078F6-7E39-4BBA-8343-2CEC63B69162}"/>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67215497-AACD-4808-BD28-540414AE290C}"/>
              </a:ext>
            </a:extLst>
          </p:cNvPr>
          <p:cNvSpPr>
            <a:spLocks noGrp="1"/>
          </p:cNvSpPr>
          <p:nvPr>
            <p:ph type="dt" sz="half" idx="10"/>
          </p:nvPr>
        </p:nvSpPr>
        <p:spPr/>
        <p:txBody>
          <a:bodyPr/>
          <a:lstStyle/>
          <a:p>
            <a:fld id="{2633A1A7-DEAB-4CE2-87FE-E294717EA32A}" type="datetime1">
              <a:rPr lang="fr-FR" smtClean="0"/>
              <a:t>08/06/2026</a:t>
            </a:fld>
            <a:endParaRPr lang="fr-FR"/>
          </a:p>
        </p:txBody>
      </p:sp>
      <p:sp>
        <p:nvSpPr>
          <p:cNvPr id="4" name="Espace réservé du pied de page 3">
            <a:extLst>
              <a:ext uri="{FF2B5EF4-FFF2-40B4-BE49-F238E27FC236}">
                <a16:creationId xmlns:a16="http://schemas.microsoft.com/office/drawing/2014/main" id="{01D0B7AD-5D23-4AFA-A63C-1AC25B7BD297}"/>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EACC090C-9051-464E-BC91-E24091597F00}"/>
              </a:ext>
            </a:extLst>
          </p:cNvPr>
          <p:cNvSpPr>
            <a:spLocks noGrp="1"/>
          </p:cNvSpPr>
          <p:nvPr>
            <p:ph type="sldNum" sz="quarter" idx="12"/>
          </p:nvPr>
        </p:nvSpPr>
        <p:spPr/>
        <p:txBody>
          <a:bodyPr/>
          <a:lstStyle/>
          <a:p>
            <a:fld id="{075B4DC3-C0CB-4579-8071-D849CF76FC32}" type="slidenum">
              <a:rPr lang="fr-FR" smtClean="0"/>
              <a:t>‹N°›</a:t>
            </a:fld>
            <a:endParaRPr lang="fr-FR"/>
          </a:p>
        </p:txBody>
      </p:sp>
    </p:spTree>
    <p:extLst>
      <p:ext uri="{BB962C8B-B14F-4D97-AF65-F5344CB8AC3E}">
        <p14:creationId xmlns:p14="http://schemas.microsoft.com/office/powerpoint/2010/main" val="19507678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AA9CF6E0-0979-481A-8DF0-D1224ACCB189}"/>
              </a:ext>
            </a:extLst>
          </p:cNvPr>
          <p:cNvSpPr>
            <a:spLocks noGrp="1"/>
          </p:cNvSpPr>
          <p:nvPr>
            <p:ph type="dt" sz="half" idx="10"/>
          </p:nvPr>
        </p:nvSpPr>
        <p:spPr/>
        <p:txBody>
          <a:bodyPr/>
          <a:lstStyle/>
          <a:p>
            <a:fld id="{747F777F-AB1F-49E6-A41C-1C31C8B07BAB}" type="datetime1">
              <a:rPr lang="fr-FR" smtClean="0"/>
              <a:t>08/06/2026</a:t>
            </a:fld>
            <a:endParaRPr lang="fr-FR"/>
          </a:p>
        </p:txBody>
      </p:sp>
      <p:sp>
        <p:nvSpPr>
          <p:cNvPr id="3" name="Espace réservé du pied de page 2">
            <a:extLst>
              <a:ext uri="{FF2B5EF4-FFF2-40B4-BE49-F238E27FC236}">
                <a16:creationId xmlns:a16="http://schemas.microsoft.com/office/drawing/2014/main" id="{15195641-A10F-4B74-82B2-D6D13B6D942C}"/>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7D4276F9-8C53-47A3-9576-D6A708EDB049}"/>
              </a:ext>
            </a:extLst>
          </p:cNvPr>
          <p:cNvSpPr>
            <a:spLocks noGrp="1"/>
          </p:cNvSpPr>
          <p:nvPr>
            <p:ph type="sldNum" sz="quarter" idx="12"/>
          </p:nvPr>
        </p:nvSpPr>
        <p:spPr/>
        <p:txBody>
          <a:bodyPr/>
          <a:lstStyle/>
          <a:p>
            <a:fld id="{075B4DC3-C0CB-4579-8071-D849CF76FC32}" type="slidenum">
              <a:rPr lang="fr-FR" smtClean="0"/>
              <a:t>‹N°›</a:t>
            </a:fld>
            <a:endParaRPr lang="fr-FR"/>
          </a:p>
        </p:txBody>
      </p:sp>
    </p:spTree>
    <p:extLst>
      <p:ext uri="{BB962C8B-B14F-4D97-AF65-F5344CB8AC3E}">
        <p14:creationId xmlns:p14="http://schemas.microsoft.com/office/powerpoint/2010/main" val="19982249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915F26-1846-4E6A-B8D3-AB397FD1443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CF1EDC76-80B1-475D-A360-D8B31FEFAA3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0719E71-FF9C-450F-8C3C-747D158E47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D172C67-0A44-4BAC-B8BD-51CF7D67C458}"/>
              </a:ext>
            </a:extLst>
          </p:cNvPr>
          <p:cNvSpPr>
            <a:spLocks noGrp="1"/>
          </p:cNvSpPr>
          <p:nvPr>
            <p:ph type="dt" sz="half" idx="10"/>
          </p:nvPr>
        </p:nvSpPr>
        <p:spPr/>
        <p:txBody>
          <a:bodyPr/>
          <a:lstStyle/>
          <a:p>
            <a:fld id="{A20DF8BE-3630-4790-82FA-E2F5362800EE}" type="datetime1">
              <a:rPr lang="fr-FR" smtClean="0"/>
              <a:t>08/06/2026</a:t>
            </a:fld>
            <a:endParaRPr lang="fr-FR"/>
          </a:p>
        </p:txBody>
      </p:sp>
      <p:sp>
        <p:nvSpPr>
          <p:cNvPr id="6" name="Espace réservé du pied de page 5">
            <a:extLst>
              <a:ext uri="{FF2B5EF4-FFF2-40B4-BE49-F238E27FC236}">
                <a16:creationId xmlns:a16="http://schemas.microsoft.com/office/drawing/2014/main" id="{67652455-3B79-4E9F-807B-D50F8D1EB8F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A14DB2E-9A45-4446-84A9-95ACFCC6E9A1}"/>
              </a:ext>
            </a:extLst>
          </p:cNvPr>
          <p:cNvSpPr>
            <a:spLocks noGrp="1"/>
          </p:cNvSpPr>
          <p:nvPr>
            <p:ph type="sldNum" sz="quarter" idx="12"/>
          </p:nvPr>
        </p:nvSpPr>
        <p:spPr/>
        <p:txBody>
          <a:bodyPr/>
          <a:lstStyle/>
          <a:p>
            <a:fld id="{075B4DC3-C0CB-4579-8071-D849CF76FC32}" type="slidenum">
              <a:rPr lang="fr-FR" smtClean="0"/>
              <a:t>‹N°›</a:t>
            </a:fld>
            <a:endParaRPr lang="fr-FR"/>
          </a:p>
        </p:txBody>
      </p:sp>
    </p:spTree>
    <p:extLst>
      <p:ext uri="{BB962C8B-B14F-4D97-AF65-F5344CB8AC3E}">
        <p14:creationId xmlns:p14="http://schemas.microsoft.com/office/powerpoint/2010/main" val="25200431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957993-FD29-4296-A005-D562A633CA4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26BB0F87-F39E-4759-934B-25602137E7A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CCCE3D68-E28C-4E56-B3B9-BD002A622F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696CB368-432E-4FF6-BF8D-C23DF4DE8392}"/>
              </a:ext>
            </a:extLst>
          </p:cNvPr>
          <p:cNvSpPr>
            <a:spLocks noGrp="1"/>
          </p:cNvSpPr>
          <p:nvPr>
            <p:ph type="dt" sz="half" idx="10"/>
          </p:nvPr>
        </p:nvSpPr>
        <p:spPr/>
        <p:txBody>
          <a:bodyPr/>
          <a:lstStyle/>
          <a:p>
            <a:fld id="{AF9BBAB4-0ED2-4752-BE3B-0D15B1CC8EA2}" type="datetime1">
              <a:rPr lang="fr-FR" smtClean="0"/>
              <a:t>08/06/2026</a:t>
            </a:fld>
            <a:endParaRPr lang="fr-FR"/>
          </a:p>
        </p:txBody>
      </p:sp>
      <p:sp>
        <p:nvSpPr>
          <p:cNvPr id="6" name="Espace réservé du pied de page 5">
            <a:extLst>
              <a:ext uri="{FF2B5EF4-FFF2-40B4-BE49-F238E27FC236}">
                <a16:creationId xmlns:a16="http://schemas.microsoft.com/office/drawing/2014/main" id="{495008C6-401E-4490-9A98-38FD4133CAB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14E3F7D-24F3-4B34-AA0B-13B3E498ED5B}"/>
              </a:ext>
            </a:extLst>
          </p:cNvPr>
          <p:cNvSpPr>
            <a:spLocks noGrp="1"/>
          </p:cNvSpPr>
          <p:nvPr>
            <p:ph type="sldNum" sz="quarter" idx="12"/>
          </p:nvPr>
        </p:nvSpPr>
        <p:spPr/>
        <p:txBody>
          <a:bodyPr/>
          <a:lstStyle/>
          <a:p>
            <a:fld id="{075B4DC3-C0CB-4579-8071-D849CF76FC32}" type="slidenum">
              <a:rPr lang="fr-FR" smtClean="0"/>
              <a:t>‹N°›</a:t>
            </a:fld>
            <a:endParaRPr lang="fr-FR"/>
          </a:p>
        </p:txBody>
      </p:sp>
    </p:spTree>
    <p:extLst>
      <p:ext uri="{BB962C8B-B14F-4D97-AF65-F5344CB8AC3E}">
        <p14:creationId xmlns:p14="http://schemas.microsoft.com/office/powerpoint/2010/main" val="12171272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6154CB-B432-4E91-AB99-1DF9177C815C}"/>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7C241E66-B4E3-4FBD-9CF0-41587AD618BF}"/>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2242126-5248-4F25-A797-EEFC2166BAF8}"/>
              </a:ext>
            </a:extLst>
          </p:cNvPr>
          <p:cNvSpPr>
            <a:spLocks noGrp="1"/>
          </p:cNvSpPr>
          <p:nvPr>
            <p:ph type="dt" sz="half" idx="10"/>
          </p:nvPr>
        </p:nvSpPr>
        <p:spPr/>
        <p:txBody>
          <a:bodyPr/>
          <a:lstStyle/>
          <a:p>
            <a:fld id="{DFF65C55-FAC3-4205-8649-D62C2E75B3F7}" type="datetime1">
              <a:rPr lang="fr-FR" smtClean="0"/>
              <a:t>08/06/2026</a:t>
            </a:fld>
            <a:endParaRPr lang="fr-FR"/>
          </a:p>
        </p:txBody>
      </p:sp>
      <p:sp>
        <p:nvSpPr>
          <p:cNvPr id="5" name="Espace réservé du pied de page 4">
            <a:extLst>
              <a:ext uri="{FF2B5EF4-FFF2-40B4-BE49-F238E27FC236}">
                <a16:creationId xmlns:a16="http://schemas.microsoft.com/office/drawing/2014/main" id="{16467114-A289-47F0-9A3D-0EEE7B590F1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CA0EFA7-03F5-4B1C-A0F4-DE803D8391DA}"/>
              </a:ext>
            </a:extLst>
          </p:cNvPr>
          <p:cNvSpPr>
            <a:spLocks noGrp="1"/>
          </p:cNvSpPr>
          <p:nvPr>
            <p:ph type="sldNum" sz="quarter" idx="12"/>
          </p:nvPr>
        </p:nvSpPr>
        <p:spPr/>
        <p:txBody>
          <a:bodyPr/>
          <a:lstStyle/>
          <a:p>
            <a:fld id="{075B4DC3-C0CB-4579-8071-D849CF76FC32}" type="slidenum">
              <a:rPr lang="fr-FR" smtClean="0"/>
              <a:t>‹N°›</a:t>
            </a:fld>
            <a:endParaRPr lang="fr-FR"/>
          </a:p>
        </p:txBody>
      </p:sp>
    </p:spTree>
    <p:extLst>
      <p:ext uri="{BB962C8B-B14F-4D97-AF65-F5344CB8AC3E}">
        <p14:creationId xmlns:p14="http://schemas.microsoft.com/office/powerpoint/2010/main" val="442781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0BC0A26F-287F-48B0-9311-1875152044D1}"/>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FFB6835A-D91D-4CFB-85AE-AA66C90DD401}"/>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48AF6E2-9DDC-4E54-8121-EDF889B91EC9}"/>
              </a:ext>
            </a:extLst>
          </p:cNvPr>
          <p:cNvSpPr>
            <a:spLocks noGrp="1"/>
          </p:cNvSpPr>
          <p:nvPr>
            <p:ph type="dt" sz="half" idx="10"/>
          </p:nvPr>
        </p:nvSpPr>
        <p:spPr/>
        <p:txBody>
          <a:bodyPr/>
          <a:lstStyle/>
          <a:p>
            <a:fld id="{6129AD57-B669-44B5-95EF-0F6CD8311486}" type="datetime1">
              <a:rPr lang="fr-FR" smtClean="0"/>
              <a:t>08/06/2026</a:t>
            </a:fld>
            <a:endParaRPr lang="fr-FR"/>
          </a:p>
        </p:txBody>
      </p:sp>
      <p:sp>
        <p:nvSpPr>
          <p:cNvPr id="5" name="Espace réservé du pied de page 4">
            <a:extLst>
              <a:ext uri="{FF2B5EF4-FFF2-40B4-BE49-F238E27FC236}">
                <a16:creationId xmlns:a16="http://schemas.microsoft.com/office/drawing/2014/main" id="{1CA847A7-7B53-4385-80FD-151A422E537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69841A5-AA2F-4F79-B271-7B7C8DA38FBA}"/>
              </a:ext>
            </a:extLst>
          </p:cNvPr>
          <p:cNvSpPr>
            <a:spLocks noGrp="1"/>
          </p:cNvSpPr>
          <p:nvPr>
            <p:ph type="sldNum" sz="quarter" idx="12"/>
          </p:nvPr>
        </p:nvSpPr>
        <p:spPr/>
        <p:txBody>
          <a:bodyPr/>
          <a:lstStyle/>
          <a:p>
            <a:fld id="{075B4DC3-C0CB-4579-8071-D849CF76FC32}" type="slidenum">
              <a:rPr lang="fr-FR" smtClean="0"/>
              <a:t>‹N°›</a:t>
            </a:fld>
            <a:endParaRPr lang="fr-FR"/>
          </a:p>
        </p:txBody>
      </p:sp>
    </p:spTree>
    <p:extLst>
      <p:ext uri="{BB962C8B-B14F-4D97-AF65-F5344CB8AC3E}">
        <p14:creationId xmlns:p14="http://schemas.microsoft.com/office/powerpoint/2010/main" val="18686103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10"/>
        <p:cNvGrpSpPr/>
        <p:nvPr/>
      </p:nvGrpSpPr>
      <p:grpSpPr>
        <a:xfrm>
          <a:off x="0" y="0"/>
          <a:ext cx="0" cy="0"/>
          <a:chOff x="0" y="0"/>
          <a:chExt cx="0" cy="0"/>
        </a:xfrm>
      </p:grpSpPr>
    </p:spTree>
    <p:extLst>
      <p:ext uri="{BB962C8B-B14F-4D97-AF65-F5344CB8AC3E}">
        <p14:creationId xmlns:p14="http://schemas.microsoft.com/office/powerpoint/2010/main" val="24096291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8EB1D461-2846-4FAA-B97D-EE8E872E0C3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81A37DE5-D1F4-4DDC-B627-4C5B989AFFA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F1F352C-6BF4-4310-8381-E1F2C0E065D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77A51B-6E1F-4436-BF57-B75D24FED707}" type="datetime1">
              <a:rPr lang="fr-FR" smtClean="0"/>
              <a:t>08/06/2026</a:t>
            </a:fld>
            <a:endParaRPr lang="fr-FR"/>
          </a:p>
        </p:txBody>
      </p:sp>
      <p:sp>
        <p:nvSpPr>
          <p:cNvPr id="5" name="Espace réservé du pied de page 4">
            <a:extLst>
              <a:ext uri="{FF2B5EF4-FFF2-40B4-BE49-F238E27FC236}">
                <a16:creationId xmlns:a16="http://schemas.microsoft.com/office/drawing/2014/main" id="{3BE5E02E-ACB9-4E7C-8897-81871879274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6CCC9496-C6B3-4D28-95AC-DB85B1C8F39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5B4DC3-C0CB-4579-8071-D849CF76FC32}" type="slidenum">
              <a:rPr lang="fr-FR" smtClean="0"/>
              <a:t>‹N°›</a:t>
            </a:fld>
            <a:endParaRPr lang="fr-FR"/>
          </a:p>
        </p:txBody>
      </p:sp>
    </p:spTree>
    <p:extLst>
      <p:ext uri="{BB962C8B-B14F-4D97-AF65-F5344CB8AC3E}">
        <p14:creationId xmlns:p14="http://schemas.microsoft.com/office/powerpoint/2010/main" val="13244113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Shape 9"/>
        <p:cNvGrpSpPr/>
        <p:nvPr/>
      </p:nvGrpSpPr>
      <p:grpSpPr>
        <a:xfrm>
          <a:off x="0" y="0"/>
          <a:ext cx="0" cy="0"/>
          <a:chOff x="0" y="0"/>
          <a:chExt cx="0" cy="0"/>
        </a:xfrm>
      </p:grpSpPr>
    </p:spTree>
    <p:extLst>
      <p:ext uri="{BB962C8B-B14F-4D97-AF65-F5344CB8AC3E}">
        <p14:creationId xmlns:p14="http://schemas.microsoft.com/office/powerpoint/2010/main" val="2257661646"/>
      </p:ext>
    </p:extLst>
  </p:cSld>
  <p:clrMap bg1="lt1" tx1="dk1" bg2="dk2" tx2="lt2" accent1="accent1" accent2="accent2" accent3="accent3" accent4="accent4" accent5="accent5" accent6="accent6" hlink="hlink" folHlink="folHlink"/>
  <p:sldLayoutIdLst>
    <p:sldLayoutId id="214748366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mailto:spanc@brienangissienne.fr"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78727F-5337-415A-9D1A-FEE8C09E266D}"/>
              </a:ext>
            </a:extLst>
          </p:cNvPr>
          <p:cNvSpPr>
            <a:spLocks noGrp="1"/>
          </p:cNvSpPr>
          <p:nvPr>
            <p:ph type="ctrTitle"/>
          </p:nvPr>
        </p:nvSpPr>
        <p:spPr/>
        <p:txBody>
          <a:bodyPr>
            <a:normAutofit/>
          </a:bodyPr>
          <a:lstStyle/>
          <a:p>
            <a:r>
              <a:rPr lang="fr-FR" dirty="0"/>
              <a:t>Commission</a:t>
            </a:r>
            <a:br>
              <a:rPr lang="fr-FR" dirty="0"/>
            </a:br>
            <a:r>
              <a:rPr lang="fr-FR" dirty="0"/>
              <a:t>ENVIRONNEMENT</a:t>
            </a:r>
          </a:p>
        </p:txBody>
      </p:sp>
      <p:sp>
        <p:nvSpPr>
          <p:cNvPr id="3" name="Sous-titre 2">
            <a:extLst>
              <a:ext uri="{FF2B5EF4-FFF2-40B4-BE49-F238E27FC236}">
                <a16:creationId xmlns:a16="http://schemas.microsoft.com/office/drawing/2014/main" id="{5BCB24E4-6282-4832-B9F3-3CBD081E0123}"/>
              </a:ext>
            </a:extLst>
          </p:cNvPr>
          <p:cNvSpPr>
            <a:spLocks noGrp="1"/>
          </p:cNvSpPr>
          <p:nvPr>
            <p:ph type="subTitle" idx="1"/>
          </p:nvPr>
        </p:nvSpPr>
        <p:spPr/>
        <p:txBody>
          <a:bodyPr>
            <a:normAutofit lnSpcReduction="10000"/>
          </a:bodyPr>
          <a:lstStyle/>
          <a:p>
            <a:endParaRPr lang="fr-FR" dirty="0"/>
          </a:p>
          <a:p>
            <a:endParaRPr lang="fr-FR" dirty="0"/>
          </a:p>
          <a:p>
            <a:endParaRPr lang="fr-FR" dirty="0"/>
          </a:p>
          <a:p>
            <a:r>
              <a:rPr lang="fr-FR" dirty="0"/>
              <a:t>le 20 mai 2026 à 18h00</a:t>
            </a:r>
          </a:p>
        </p:txBody>
      </p:sp>
      <p:sp>
        <p:nvSpPr>
          <p:cNvPr id="4" name="Espace réservé du numéro de diapositive 3">
            <a:extLst>
              <a:ext uri="{FF2B5EF4-FFF2-40B4-BE49-F238E27FC236}">
                <a16:creationId xmlns:a16="http://schemas.microsoft.com/office/drawing/2014/main" id="{F42A8D85-4036-D67A-E036-BD6998FC8158}"/>
              </a:ext>
            </a:extLst>
          </p:cNvPr>
          <p:cNvSpPr>
            <a:spLocks noGrp="1"/>
          </p:cNvSpPr>
          <p:nvPr>
            <p:ph type="sldNum" sz="quarter" idx="12"/>
          </p:nvPr>
        </p:nvSpPr>
        <p:spPr/>
        <p:txBody>
          <a:bodyPr/>
          <a:lstStyle/>
          <a:p>
            <a:fld id="{075B4DC3-C0CB-4579-8071-D849CF76FC32}" type="slidenum">
              <a:rPr lang="fr-FR" smtClean="0"/>
              <a:t>1</a:t>
            </a:fld>
            <a:endParaRPr lang="fr-FR"/>
          </a:p>
        </p:txBody>
      </p:sp>
      <p:pic>
        <p:nvPicPr>
          <p:cNvPr id="5" name="Google Shape;68;p5" title="Logo Territoire d'Initiatives durables-2.png">
            <a:extLst>
              <a:ext uri="{FF2B5EF4-FFF2-40B4-BE49-F238E27FC236}">
                <a16:creationId xmlns:a16="http://schemas.microsoft.com/office/drawing/2014/main" id="{3DD4FC8F-275C-DCB9-2511-91D77DDE4694}"/>
              </a:ext>
            </a:extLst>
          </p:cNvPr>
          <p:cNvPicPr preferRelativeResize="0"/>
          <p:nvPr/>
        </p:nvPicPr>
        <p:blipFill>
          <a:blip r:embed="rId3">
            <a:alphaModFix/>
          </a:blip>
          <a:stretch>
            <a:fillRect/>
          </a:stretch>
        </p:blipFill>
        <p:spPr>
          <a:xfrm>
            <a:off x="137241" y="161926"/>
            <a:ext cx="2041925" cy="609600"/>
          </a:xfrm>
          <a:prstGeom prst="rect">
            <a:avLst/>
          </a:prstGeom>
          <a:noFill/>
          <a:ln>
            <a:noFill/>
          </a:ln>
        </p:spPr>
      </p:pic>
      <p:sp>
        <p:nvSpPr>
          <p:cNvPr id="8" name="ZoneTexte 7">
            <a:extLst>
              <a:ext uri="{FF2B5EF4-FFF2-40B4-BE49-F238E27FC236}">
                <a16:creationId xmlns:a16="http://schemas.microsoft.com/office/drawing/2014/main" id="{A01DE161-22CE-33BE-5F8E-6B96987F3858}"/>
              </a:ext>
            </a:extLst>
          </p:cNvPr>
          <p:cNvSpPr txBox="1"/>
          <p:nvPr/>
        </p:nvSpPr>
        <p:spPr>
          <a:xfrm>
            <a:off x="-329921" y="2023775"/>
            <a:ext cx="5476352" cy="584775"/>
          </a:xfrm>
          <a:prstGeom prst="rect">
            <a:avLst/>
          </a:prstGeom>
          <a:noFill/>
        </p:spPr>
        <p:txBody>
          <a:bodyPr wrap="square" rtlCol="0">
            <a:spAutoFit/>
          </a:bodyPr>
          <a:lstStyle/>
          <a:p>
            <a:pPr algn="ctr"/>
            <a:r>
              <a:rPr lang="fr-FR" sz="3200" dirty="0">
                <a:solidFill>
                  <a:srgbClr val="FF0000"/>
                </a:solidFill>
              </a:rPr>
              <a:t>Compte-rendu de la </a:t>
            </a:r>
          </a:p>
        </p:txBody>
      </p:sp>
    </p:spTree>
    <p:extLst>
      <p:ext uri="{BB962C8B-B14F-4D97-AF65-F5344CB8AC3E}">
        <p14:creationId xmlns:p14="http://schemas.microsoft.com/office/powerpoint/2010/main" val="16898864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5CBD42-F127-7C55-762D-A6F5CF1B4EDE}"/>
              </a:ext>
            </a:extLst>
          </p:cNvPr>
          <p:cNvSpPr>
            <a:spLocks noGrp="1"/>
          </p:cNvSpPr>
          <p:nvPr>
            <p:ph type="title"/>
          </p:nvPr>
        </p:nvSpPr>
        <p:spPr/>
        <p:txBody>
          <a:bodyPr/>
          <a:lstStyle/>
          <a:p>
            <a:r>
              <a:rPr lang="fr-FR" dirty="0">
                <a:solidFill>
                  <a:srgbClr val="FF0000"/>
                </a:solidFill>
              </a:rPr>
              <a:t>15 communes représentées</a:t>
            </a:r>
          </a:p>
        </p:txBody>
      </p:sp>
      <p:sp>
        <p:nvSpPr>
          <p:cNvPr id="3" name="Espace réservé du contenu 2">
            <a:extLst>
              <a:ext uri="{FF2B5EF4-FFF2-40B4-BE49-F238E27FC236}">
                <a16:creationId xmlns:a16="http://schemas.microsoft.com/office/drawing/2014/main" id="{358C0F0B-6746-DCCD-F265-1D5E6480B560}"/>
              </a:ext>
            </a:extLst>
          </p:cNvPr>
          <p:cNvSpPr>
            <a:spLocks noGrp="1"/>
          </p:cNvSpPr>
          <p:nvPr>
            <p:ph idx="1"/>
          </p:nvPr>
        </p:nvSpPr>
        <p:spPr/>
        <p:txBody>
          <a:bodyPr>
            <a:normAutofit fontScale="55000" lnSpcReduction="20000"/>
          </a:bodyPr>
          <a:lstStyle/>
          <a:p>
            <a:r>
              <a:rPr lang="fr-FR" dirty="0">
                <a:solidFill>
                  <a:srgbClr val="FF0000"/>
                </a:solidFill>
              </a:rPr>
              <a:t>AUBEPIERRE OZOUER LE REPOS : Eric MERCURIALI</a:t>
            </a:r>
          </a:p>
          <a:p>
            <a:r>
              <a:rPr lang="fr-FR" dirty="0">
                <a:solidFill>
                  <a:srgbClr val="FF0000"/>
                </a:solidFill>
              </a:rPr>
              <a:t>CHATEAUBLEAU : Jean-Marc DESPLATS</a:t>
            </a:r>
          </a:p>
          <a:p>
            <a:r>
              <a:rPr lang="fr-FR" dirty="0">
                <a:solidFill>
                  <a:srgbClr val="FF0000"/>
                </a:solidFill>
              </a:rPr>
              <a:t>CLOS-FONTAINE : Patrick CLOGENSON</a:t>
            </a:r>
          </a:p>
          <a:p>
            <a:r>
              <a:rPr lang="fr-FR" dirty="0">
                <a:solidFill>
                  <a:srgbClr val="FF0000"/>
                </a:solidFill>
              </a:rPr>
              <a:t>LA CROIX EN BRIE : Bernard BREUGNOT, Mélissa PERLAT</a:t>
            </a:r>
          </a:p>
          <a:p>
            <a:r>
              <a:rPr lang="fr-FR" dirty="0">
                <a:solidFill>
                  <a:srgbClr val="FF0000"/>
                </a:solidFill>
              </a:rPr>
              <a:t>FONTAINS : Denis WIEROSKI</a:t>
            </a:r>
          </a:p>
          <a:p>
            <a:r>
              <a:rPr lang="fr-FR" dirty="0">
                <a:solidFill>
                  <a:srgbClr val="FF0000"/>
                </a:solidFill>
              </a:rPr>
              <a:t>FONTENAILLES : Pascal RAMET</a:t>
            </a:r>
          </a:p>
          <a:p>
            <a:r>
              <a:rPr lang="fr-FR" dirty="0">
                <a:solidFill>
                  <a:srgbClr val="FF0000"/>
                </a:solidFill>
              </a:rPr>
              <a:t>GRANDPUITS-BAILLY CARROIS : Valérie MARIE</a:t>
            </a:r>
          </a:p>
          <a:p>
            <a:r>
              <a:rPr lang="fr-FR" dirty="0">
                <a:solidFill>
                  <a:srgbClr val="FF0000"/>
                </a:solidFill>
              </a:rPr>
              <a:t>LA CHAPELLE-GAUTHIER : Florent GIRARDIN</a:t>
            </a:r>
          </a:p>
          <a:p>
            <a:r>
              <a:rPr lang="fr-FR" dirty="0">
                <a:solidFill>
                  <a:srgbClr val="FF0000"/>
                </a:solidFill>
              </a:rPr>
              <a:t>LA CHAPELLE-RABLAIS : Xavier PERRIGAULT, Philippe LAUTIER</a:t>
            </a:r>
          </a:p>
          <a:p>
            <a:r>
              <a:rPr lang="fr-FR" dirty="0">
                <a:solidFill>
                  <a:srgbClr val="FF0000"/>
                </a:solidFill>
              </a:rPr>
              <a:t>MORMANT : Pierre-Yves NICOT</a:t>
            </a:r>
          </a:p>
          <a:p>
            <a:r>
              <a:rPr lang="fr-FR" dirty="0">
                <a:solidFill>
                  <a:srgbClr val="FF0000"/>
                </a:solidFill>
              </a:rPr>
              <a:t>NANGIS : Adama OUATTARA, José MORILLA</a:t>
            </a:r>
          </a:p>
          <a:p>
            <a:r>
              <a:rPr lang="fr-FR" dirty="0">
                <a:solidFill>
                  <a:srgbClr val="FF0000"/>
                </a:solidFill>
              </a:rPr>
              <a:t>QUIERS : Médéric BOUSLAMA</a:t>
            </a:r>
          </a:p>
          <a:p>
            <a:r>
              <a:rPr lang="fr-FR" dirty="0">
                <a:solidFill>
                  <a:srgbClr val="FF0000"/>
                </a:solidFill>
              </a:rPr>
              <a:t>SAINT JUST EN BRIE : Thomas CAFFIAUX</a:t>
            </a:r>
          </a:p>
          <a:p>
            <a:r>
              <a:rPr lang="fr-FR" dirty="0">
                <a:solidFill>
                  <a:srgbClr val="FF0000"/>
                </a:solidFill>
              </a:rPr>
              <a:t>VANVILLE : Luc GOLFIER</a:t>
            </a:r>
          </a:p>
          <a:p>
            <a:r>
              <a:rPr lang="fr-FR" dirty="0">
                <a:solidFill>
                  <a:srgbClr val="FF0000"/>
                </a:solidFill>
              </a:rPr>
              <a:t>VIEUX CHAMPAGNE : Bertrand PROFIT</a:t>
            </a:r>
          </a:p>
          <a:p>
            <a:endParaRPr lang="fr-FR" dirty="0"/>
          </a:p>
        </p:txBody>
      </p:sp>
      <p:sp>
        <p:nvSpPr>
          <p:cNvPr id="4" name="Espace réservé du numéro de diapositive 3">
            <a:extLst>
              <a:ext uri="{FF2B5EF4-FFF2-40B4-BE49-F238E27FC236}">
                <a16:creationId xmlns:a16="http://schemas.microsoft.com/office/drawing/2014/main" id="{CC345C20-0B17-5FF6-2FE3-3279628E3CEB}"/>
              </a:ext>
            </a:extLst>
          </p:cNvPr>
          <p:cNvSpPr>
            <a:spLocks noGrp="1"/>
          </p:cNvSpPr>
          <p:nvPr>
            <p:ph type="sldNum" sz="quarter" idx="12"/>
          </p:nvPr>
        </p:nvSpPr>
        <p:spPr/>
        <p:txBody>
          <a:bodyPr/>
          <a:lstStyle/>
          <a:p>
            <a:fld id="{075B4DC3-C0CB-4579-8071-D849CF76FC32}" type="slidenum">
              <a:rPr lang="fr-FR" smtClean="0"/>
              <a:t>2</a:t>
            </a:fld>
            <a:endParaRPr lang="fr-FR"/>
          </a:p>
        </p:txBody>
      </p:sp>
    </p:spTree>
    <p:extLst>
      <p:ext uri="{BB962C8B-B14F-4D97-AF65-F5344CB8AC3E}">
        <p14:creationId xmlns:p14="http://schemas.microsoft.com/office/powerpoint/2010/main" val="24827706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29AB7962-F314-4A8B-8D8B-9990822C515C}"/>
              </a:ext>
            </a:extLst>
          </p:cNvPr>
          <p:cNvSpPr>
            <a:spLocks noGrp="1"/>
          </p:cNvSpPr>
          <p:nvPr>
            <p:ph idx="1"/>
          </p:nvPr>
        </p:nvSpPr>
        <p:spPr>
          <a:xfrm>
            <a:off x="838199" y="1773238"/>
            <a:ext cx="10898275" cy="4351338"/>
          </a:xfrm>
        </p:spPr>
        <p:txBody>
          <a:bodyPr>
            <a:normAutofit/>
          </a:bodyPr>
          <a:lstStyle/>
          <a:p>
            <a:pPr marL="514350" indent="-514350">
              <a:buFont typeface="+mj-lt"/>
              <a:buAutoNum type="arabicPeriod"/>
            </a:pPr>
            <a:r>
              <a:rPr lang="fr-FR" dirty="0"/>
              <a:t>Le Service public d’assainissement non collectif (SPANC) : évolutions récentes et perspectives</a:t>
            </a:r>
          </a:p>
          <a:p>
            <a:pPr marL="514350" indent="-514350">
              <a:buFont typeface="+mj-lt"/>
              <a:buAutoNum type="arabicPeriod"/>
            </a:pPr>
            <a:r>
              <a:rPr lang="fr-FR" dirty="0"/>
              <a:t>Programmes du Contrat pour la réussite de la transition écologique (CRTE) et du Plan climat-air-énergie territorial (PCAET) et leur plan d’actions en 2026</a:t>
            </a:r>
          </a:p>
          <a:p>
            <a:pPr marL="514350" indent="-514350">
              <a:buFont typeface="+mj-lt"/>
              <a:buAutoNum type="arabicPeriod"/>
            </a:pPr>
            <a:r>
              <a:rPr lang="fr-FR" dirty="0"/>
              <a:t>Zones d’accélération des énergies renouvelables (</a:t>
            </a:r>
            <a:r>
              <a:rPr lang="fr-FR" dirty="0" err="1"/>
              <a:t>ZAEnR</a:t>
            </a:r>
            <a:r>
              <a:rPr lang="fr-FR" dirty="0"/>
              <a:t>) : état d’avancement</a:t>
            </a:r>
          </a:p>
          <a:p>
            <a:pPr marL="514350" indent="-514350">
              <a:buFont typeface="+mj-lt"/>
              <a:buAutoNum type="arabicPeriod"/>
            </a:pPr>
            <a:r>
              <a:rPr lang="fr-FR" dirty="0"/>
              <a:t>Déploiement des infrastructures de recharge pour véhicules électriques (IRVE) en Brie Nangissienne : quelle stratégie territoriale ?</a:t>
            </a:r>
          </a:p>
        </p:txBody>
      </p:sp>
      <p:sp>
        <p:nvSpPr>
          <p:cNvPr id="4" name="Espace réservé du numéro de diapositive 3">
            <a:extLst>
              <a:ext uri="{FF2B5EF4-FFF2-40B4-BE49-F238E27FC236}">
                <a16:creationId xmlns:a16="http://schemas.microsoft.com/office/drawing/2014/main" id="{DC951B22-E298-FA8E-CE4B-CC97A5A65E9A}"/>
              </a:ext>
            </a:extLst>
          </p:cNvPr>
          <p:cNvSpPr>
            <a:spLocks noGrp="1"/>
          </p:cNvSpPr>
          <p:nvPr>
            <p:ph type="sldNum" sz="quarter" idx="12"/>
          </p:nvPr>
        </p:nvSpPr>
        <p:spPr/>
        <p:txBody>
          <a:bodyPr/>
          <a:lstStyle/>
          <a:p>
            <a:fld id="{075B4DC3-C0CB-4579-8071-D849CF76FC32}" type="slidenum">
              <a:rPr lang="fr-FR" smtClean="0"/>
              <a:t>3</a:t>
            </a:fld>
            <a:endParaRPr lang="fr-FR"/>
          </a:p>
        </p:txBody>
      </p:sp>
      <p:sp>
        <p:nvSpPr>
          <p:cNvPr id="2" name="Titre 1">
            <a:extLst>
              <a:ext uri="{FF2B5EF4-FFF2-40B4-BE49-F238E27FC236}">
                <a16:creationId xmlns:a16="http://schemas.microsoft.com/office/drawing/2014/main" id="{29DB09AC-5141-06D4-520E-A2F2652CBC12}"/>
              </a:ext>
            </a:extLst>
          </p:cNvPr>
          <p:cNvSpPr>
            <a:spLocks noGrp="1"/>
          </p:cNvSpPr>
          <p:nvPr>
            <p:ph type="title"/>
          </p:nvPr>
        </p:nvSpPr>
        <p:spPr>
          <a:xfrm>
            <a:off x="838200" y="365125"/>
            <a:ext cx="10515600" cy="1325563"/>
          </a:xfrm>
        </p:spPr>
        <p:txBody>
          <a:bodyPr/>
          <a:lstStyle/>
          <a:p>
            <a:r>
              <a:rPr lang="fr-FR" dirty="0"/>
              <a:t>ORDRE DU JOUR</a:t>
            </a:r>
          </a:p>
        </p:txBody>
      </p:sp>
    </p:spTree>
    <p:extLst>
      <p:ext uri="{BB962C8B-B14F-4D97-AF65-F5344CB8AC3E}">
        <p14:creationId xmlns:p14="http://schemas.microsoft.com/office/powerpoint/2010/main" val="20651249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07D0033-F833-D2E0-8B42-48016D14B2D8}"/>
              </a:ext>
            </a:extLst>
          </p:cNvPr>
          <p:cNvSpPr>
            <a:spLocks noGrp="1"/>
          </p:cNvSpPr>
          <p:nvPr>
            <p:ph type="title"/>
          </p:nvPr>
        </p:nvSpPr>
        <p:spPr/>
        <p:txBody>
          <a:bodyPr/>
          <a:lstStyle/>
          <a:p>
            <a:r>
              <a:rPr lang="fr-FR" dirty="0"/>
              <a:t>Le SPANC – évolution de l’organisation</a:t>
            </a:r>
          </a:p>
        </p:txBody>
      </p:sp>
      <p:sp>
        <p:nvSpPr>
          <p:cNvPr id="3" name="Espace réservé du contenu 2">
            <a:extLst>
              <a:ext uri="{FF2B5EF4-FFF2-40B4-BE49-F238E27FC236}">
                <a16:creationId xmlns:a16="http://schemas.microsoft.com/office/drawing/2014/main" id="{1D545706-E9F2-8AB8-C8E7-036EC94D341D}"/>
              </a:ext>
            </a:extLst>
          </p:cNvPr>
          <p:cNvSpPr>
            <a:spLocks noGrp="1"/>
          </p:cNvSpPr>
          <p:nvPr>
            <p:ph idx="1"/>
          </p:nvPr>
        </p:nvSpPr>
        <p:spPr>
          <a:xfrm>
            <a:off x="838200" y="1825624"/>
            <a:ext cx="11119338" cy="4745997"/>
          </a:xfrm>
        </p:spPr>
        <p:txBody>
          <a:bodyPr>
            <a:normAutofit fontScale="85000" lnSpcReduction="20000"/>
          </a:bodyPr>
          <a:lstStyle/>
          <a:p>
            <a:pPr marL="0" indent="0">
              <a:buNone/>
            </a:pPr>
            <a:r>
              <a:rPr lang="fr-FR" dirty="0"/>
              <a:t>L’année 2025 constitue une période de transition dans l’organisation du service SPANC.</a:t>
            </a:r>
          </a:p>
          <a:p>
            <a:pPr marL="0" indent="0">
              <a:buNone/>
            </a:pPr>
            <a:r>
              <a:rPr lang="fr-FR" dirty="0"/>
              <a:t>Le suivi technique des contrôles était historiquement assuré par le prestataire CETIE. Afin d’améliorer la continuité du suivi des dossiers ainsi que la présence sur le terrain, la CCBN a fait le choix d’intégrer un technicien SPANC en interne, recruté le 19 février 2026.</a:t>
            </a:r>
          </a:p>
          <a:p>
            <a:pPr marL="0" indent="0">
              <a:buNone/>
            </a:pPr>
            <a:r>
              <a:rPr lang="fr-FR" dirty="0"/>
              <a:t>Cette évolution permettra :</a:t>
            </a:r>
          </a:p>
          <a:p>
            <a:pPr marL="0" indent="0">
              <a:buNone/>
            </a:pPr>
            <a:r>
              <a:rPr lang="fr-FR" dirty="0"/>
              <a:t>•	✅ une meilleure réactivité dans le traitement des dossiers</a:t>
            </a:r>
          </a:p>
          <a:p>
            <a:pPr marL="0" indent="0">
              <a:buNone/>
            </a:pPr>
            <a:r>
              <a:rPr lang="fr-FR" dirty="0"/>
              <a:t>•	✅ un accompagnement plus direct des usagers</a:t>
            </a:r>
          </a:p>
          <a:p>
            <a:pPr marL="0" indent="0">
              <a:buNone/>
            </a:pPr>
            <a:r>
              <a:rPr lang="fr-FR" dirty="0"/>
              <a:t>•	✅ un meilleur suivi des réhabilitations</a:t>
            </a:r>
          </a:p>
          <a:p>
            <a:pPr marL="0" indent="0">
              <a:buNone/>
            </a:pPr>
            <a:r>
              <a:rPr lang="fr-FR" dirty="0"/>
              <a:t>•	✅ une présence renforcée sur le terrain</a:t>
            </a:r>
          </a:p>
          <a:p>
            <a:pPr marL="0" indent="0">
              <a:buNone/>
            </a:pPr>
            <a:r>
              <a:rPr lang="fr-FR" dirty="0"/>
              <a:t>•	✅ une amélioration de la continuité du service</a:t>
            </a:r>
          </a:p>
          <a:p>
            <a:pPr marL="0" indent="0">
              <a:buNone/>
            </a:pPr>
            <a:r>
              <a:rPr lang="fr-FR" dirty="0"/>
              <a:t>Le service poursuivra également les campagnes de contrôles périodiques ainsi que l’accompagnement des propriétaires dans leurs démarches de mise en conformité.</a:t>
            </a:r>
          </a:p>
        </p:txBody>
      </p:sp>
      <p:sp>
        <p:nvSpPr>
          <p:cNvPr id="4" name="Espace réservé du numéro de diapositive 3">
            <a:extLst>
              <a:ext uri="{FF2B5EF4-FFF2-40B4-BE49-F238E27FC236}">
                <a16:creationId xmlns:a16="http://schemas.microsoft.com/office/drawing/2014/main" id="{AD0C308F-5AD7-4583-F089-5134741DF8CA}"/>
              </a:ext>
            </a:extLst>
          </p:cNvPr>
          <p:cNvSpPr>
            <a:spLocks noGrp="1"/>
          </p:cNvSpPr>
          <p:nvPr>
            <p:ph type="sldNum" sz="quarter" idx="12"/>
          </p:nvPr>
        </p:nvSpPr>
        <p:spPr/>
        <p:txBody>
          <a:bodyPr/>
          <a:lstStyle/>
          <a:p>
            <a:fld id="{075B4DC3-C0CB-4579-8071-D849CF76FC32}" type="slidenum">
              <a:rPr lang="fr-FR" smtClean="0"/>
              <a:t>4</a:t>
            </a:fld>
            <a:endParaRPr lang="fr-FR"/>
          </a:p>
        </p:txBody>
      </p:sp>
    </p:spTree>
    <p:extLst>
      <p:ext uri="{BB962C8B-B14F-4D97-AF65-F5344CB8AC3E}">
        <p14:creationId xmlns:p14="http://schemas.microsoft.com/office/powerpoint/2010/main" val="23649119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9D0AA5-F4BB-46BE-4724-2295A1C8D496}"/>
              </a:ext>
            </a:extLst>
          </p:cNvPr>
          <p:cNvSpPr>
            <a:spLocks noGrp="1"/>
          </p:cNvSpPr>
          <p:nvPr>
            <p:ph type="title"/>
          </p:nvPr>
        </p:nvSpPr>
        <p:spPr/>
        <p:txBody>
          <a:bodyPr/>
          <a:lstStyle/>
          <a:p>
            <a:r>
              <a:rPr lang="fr-FR" dirty="0"/>
              <a:t>Le SPANC – missions assurées</a:t>
            </a:r>
          </a:p>
        </p:txBody>
      </p:sp>
      <p:sp>
        <p:nvSpPr>
          <p:cNvPr id="3" name="Espace réservé du contenu 2">
            <a:extLst>
              <a:ext uri="{FF2B5EF4-FFF2-40B4-BE49-F238E27FC236}">
                <a16:creationId xmlns:a16="http://schemas.microsoft.com/office/drawing/2014/main" id="{B192A6B9-C808-A88A-CD1C-CA1F106DA27E}"/>
              </a:ext>
            </a:extLst>
          </p:cNvPr>
          <p:cNvSpPr>
            <a:spLocks noGrp="1"/>
          </p:cNvSpPr>
          <p:nvPr>
            <p:ph idx="1"/>
          </p:nvPr>
        </p:nvSpPr>
        <p:spPr>
          <a:xfrm>
            <a:off x="838199" y="1825625"/>
            <a:ext cx="11008807" cy="4667250"/>
          </a:xfrm>
        </p:spPr>
        <p:txBody>
          <a:bodyPr>
            <a:normAutofit fontScale="77500" lnSpcReduction="20000"/>
          </a:bodyPr>
          <a:lstStyle/>
          <a:p>
            <a:pPr marL="0" indent="0">
              <a:buNone/>
            </a:pPr>
            <a:r>
              <a:rPr lang="fr-FR" dirty="0"/>
              <a:t>✅ suivi des chantiers de réhabilitation en cours sur les communes de Saint-Just-en-Brie, Vieux-Champagne et Vanvillé</a:t>
            </a:r>
          </a:p>
          <a:p>
            <a:pPr marL="0" indent="0">
              <a:buNone/>
            </a:pPr>
            <a:r>
              <a:rPr lang="fr-FR" dirty="0"/>
              <a:t>✅ réalisation des contrôles de fonctionnement dans le cadre des ventes immobilières</a:t>
            </a:r>
          </a:p>
          <a:p>
            <a:pPr marL="0" indent="0">
              <a:buNone/>
            </a:pPr>
            <a:r>
              <a:rPr lang="fr-FR" dirty="0"/>
              <a:t>✅ réalisation des avis de conception pour les projets neufs ou de réhabilitation, ainsi que la vérification de la bonne exécution des travaux</a:t>
            </a:r>
          </a:p>
          <a:p>
            <a:pPr marL="0" indent="0">
              <a:buNone/>
            </a:pPr>
            <a:r>
              <a:rPr lang="fr-FR" dirty="0"/>
              <a:t>✅ accompagnement des usagers dans leurs démarches administratives et techniques</a:t>
            </a:r>
          </a:p>
          <a:p>
            <a:pPr marL="0" indent="0">
              <a:buNone/>
            </a:pPr>
            <a:r>
              <a:rPr lang="fr-FR" dirty="0"/>
              <a:t>✅ mise en place progressive des enquêtes de fonctionnement et des contrôles périodiques sur le territoire</a:t>
            </a:r>
          </a:p>
          <a:p>
            <a:pPr marL="0" indent="0">
              <a:buNone/>
            </a:pPr>
            <a:r>
              <a:rPr lang="fr-FR" dirty="0"/>
              <a:t>✅ mise en place progressive d’un logiciel métier SPANC. Il permettra notamment :</a:t>
            </a:r>
          </a:p>
          <a:p>
            <a:pPr marL="0" indent="0">
              <a:buNone/>
            </a:pPr>
            <a:r>
              <a:rPr lang="fr-FR" dirty="0"/>
              <a:t>	📌 un meilleur ciblage des installations à contrôler</a:t>
            </a:r>
          </a:p>
          <a:p>
            <a:pPr marL="0" indent="0">
              <a:buNone/>
            </a:pPr>
            <a:r>
              <a:rPr lang="fr-FR" dirty="0"/>
              <a:t>	📌 une optimisation du suivi des contrôles périodiques</a:t>
            </a:r>
          </a:p>
          <a:p>
            <a:pPr marL="0" indent="0">
              <a:buNone/>
            </a:pPr>
            <a:r>
              <a:rPr lang="fr-FR" dirty="0"/>
              <a:t>	📌 une amélioration de la traçabilité et du suivi administratif des dossiers</a:t>
            </a:r>
          </a:p>
          <a:p>
            <a:pPr marL="0" indent="0">
              <a:buNone/>
            </a:pPr>
            <a:r>
              <a:rPr lang="fr-FR" dirty="0"/>
              <a:t>	📌 la production d’une cartographie des installations en lien avec le service urbanisme</a:t>
            </a:r>
          </a:p>
          <a:p>
            <a:pPr marL="0" indent="0">
              <a:buNone/>
            </a:pPr>
            <a:endParaRPr lang="fr-FR" dirty="0"/>
          </a:p>
        </p:txBody>
      </p:sp>
      <p:sp>
        <p:nvSpPr>
          <p:cNvPr id="4" name="Espace réservé du numéro de diapositive 3">
            <a:extLst>
              <a:ext uri="{FF2B5EF4-FFF2-40B4-BE49-F238E27FC236}">
                <a16:creationId xmlns:a16="http://schemas.microsoft.com/office/drawing/2014/main" id="{2EE90EBA-2447-1910-162D-B09B87003A68}"/>
              </a:ext>
            </a:extLst>
          </p:cNvPr>
          <p:cNvSpPr>
            <a:spLocks noGrp="1"/>
          </p:cNvSpPr>
          <p:nvPr>
            <p:ph type="sldNum" sz="quarter" idx="12"/>
          </p:nvPr>
        </p:nvSpPr>
        <p:spPr/>
        <p:txBody>
          <a:bodyPr/>
          <a:lstStyle/>
          <a:p>
            <a:fld id="{075B4DC3-C0CB-4579-8071-D849CF76FC32}" type="slidenum">
              <a:rPr lang="fr-FR" smtClean="0"/>
              <a:t>5</a:t>
            </a:fld>
            <a:endParaRPr lang="fr-FR"/>
          </a:p>
        </p:txBody>
      </p:sp>
    </p:spTree>
    <p:extLst>
      <p:ext uri="{BB962C8B-B14F-4D97-AF65-F5344CB8AC3E}">
        <p14:creationId xmlns:p14="http://schemas.microsoft.com/office/powerpoint/2010/main" val="2757620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2E8D1D1-6A5A-65F2-ACC3-2BDC36670B3F}"/>
              </a:ext>
            </a:extLst>
          </p:cNvPr>
          <p:cNvSpPr>
            <a:spLocks noGrp="1"/>
          </p:cNvSpPr>
          <p:nvPr>
            <p:ph type="title"/>
          </p:nvPr>
        </p:nvSpPr>
        <p:spPr/>
        <p:txBody>
          <a:bodyPr/>
          <a:lstStyle/>
          <a:p>
            <a:r>
              <a:rPr lang="fr-FR" dirty="0"/>
              <a:t>Le SPANC - perspectives</a:t>
            </a:r>
          </a:p>
        </p:txBody>
      </p:sp>
      <p:sp>
        <p:nvSpPr>
          <p:cNvPr id="3" name="Espace réservé du contenu 2">
            <a:extLst>
              <a:ext uri="{FF2B5EF4-FFF2-40B4-BE49-F238E27FC236}">
                <a16:creationId xmlns:a16="http://schemas.microsoft.com/office/drawing/2014/main" id="{9B013039-B452-1181-2C72-1B2D7B331D57}"/>
              </a:ext>
            </a:extLst>
          </p:cNvPr>
          <p:cNvSpPr>
            <a:spLocks noGrp="1"/>
          </p:cNvSpPr>
          <p:nvPr>
            <p:ph idx="1"/>
          </p:nvPr>
        </p:nvSpPr>
        <p:spPr/>
        <p:txBody>
          <a:bodyPr/>
          <a:lstStyle/>
          <a:p>
            <a:pPr marL="0" indent="0">
              <a:buNone/>
            </a:pPr>
            <a:r>
              <a:rPr lang="fr-FR" dirty="0"/>
              <a:t>Plusieurs évolutions du service sont actuellement à l’étude :</a:t>
            </a:r>
          </a:p>
          <a:p>
            <a:pPr marL="0" indent="0">
              <a:buNone/>
            </a:pPr>
            <a:r>
              <a:rPr lang="fr-FR" dirty="0"/>
              <a:t>	📌 </a:t>
            </a:r>
            <a:r>
              <a:rPr lang="fr-FR" sz="2400" dirty="0"/>
              <a:t>Renforcement de la vigilance réglementaire concernant les installations mises en place sur le territoire</a:t>
            </a:r>
          </a:p>
          <a:p>
            <a:pPr marL="0" indent="0">
              <a:buNone/>
            </a:pPr>
            <a:r>
              <a:rPr lang="fr-FR" sz="2400" dirty="0"/>
              <a:t>	📌 Intégration de garde-fous réglementaires dans le règlement d’assainissement pour limiter les installations défaillantes</a:t>
            </a:r>
          </a:p>
          <a:p>
            <a:pPr marL="0" indent="0">
              <a:buNone/>
            </a:pPr>
            <a:r>
              <a:rPr lang="fr-FR" sz="2400" dirty="0"/>
              <a:t>	📌 Accompagnement en amont des projets privés d’aménagement connus du service ADS</a:t>
            </a:r>
          </a:p>
          <a:p>
            <a:endParaRPr lang="fr-FR" dirty="0"/>
          </a:p>
          <a:p>
            <a:endParaRPr lang="fr-FR" dirty="0"/>
          </a:p>
        </p:txBody>
      </p:sp>
      <p:sp>
        <p:nvSpPr>
          <p:cNvPr id="4" name="Espace réservé du numéro de diapositive 3">
            <a:extLst>
              <a:ext uri="{FF2B5EF4-FFF2-40B4-BE49-F238E27FC236}">
                <a16:creationId xmlns:a16="http://schemas.microsoft.com/office/drawing/2014/main" id="{618BB0FB-4010-2D99-5523-CDF426865EFE}"/>
              </a:ext>
            </a:extLst>
          </p:cNvPr>
          <p:cNvSpPr>
            <a:spLocks noGrp="1"/>
          </p:cNvSpPr>
          <p:nvPr>
            <p:ph type="sldNum" sz="quarter" idx="12"/>
          </p:nvPr>
        </p:nvSpPr>
        <p:spPr/>
        <p:txBody>
          <a:bodyPr/>
          <a:lstStyle/>
          <a:p>
            <a:fld id="{075B4DC3-C0CB-4579-8071-D849CF76FC32}" type="slidenum">
              <a:rPr lang="fr-FR" smtClean="0"/>
              <a:t>6</a:t>
            </a:fld>
            <a:endParaRPr lang="fr-FR"/>
          </a:p>
        </p:txBody>
      </p:sp>
      <p:sp>
        <p:nvSpPr>
          <p:cNvPr id="5" name="ZoneTexte 4">
            <a:extLst>
              <a:ext uri="{FF2B5EF4-FFF2-40B4-BE49-F238E27FC236}">
                <a16:creationId xmlns:a16="http://schemas.microsoft.com/office/drawing/2014/main" id="{BFD69E79-9B29-9A4A-ADBB-3F7F59A636DB}"/>
              </a:ext>
            </a:extLst>
          </p:cNvPr>
          <p:cNvSpPr txBox="1"/>
          <p:nvPr/>
        </p:nvSpPr>
        <p:spPr>
          <a:xfrm>
            <a:off x="3918857" y="4893547"/>
            <a:ext cx="5506497" cy="369332"/>
          </a:xfrm>
          <a:prstGeom prst="rect">
            <a:avLst/>
          </a:prstGeom>
          <a:noFill/>
        </p:spPr>
        <p:txBody>
          <a:bodyPr wrap="square" rtlCol="0">
            <a:spAutoFit/>
          </a:bodyPr>
          <a:lstStyle/>
          <a:p>
            <a:endParaRPr lang="fr-FR" dirty="0"/>
          </a:p>
        </p:txBody>
      </p:sp>
      <p:graphicFrame>
        <p:nvGraphicFramePr>
          <p:cNvPr id="6" name="Tableau 5">
            <a:extLst>
              <a:ext uri="{FF2B5EF4-FFF2-40B4-BE49-F238E27FC236}">
                <a16:creationId xmlns:a16="http://schemas.microsoft.com/office/drawing/2014/main" id="{702D3C09-83EB-23B3-F458-E585325F9235}"/>
              </a:ext>
            </a:extLst>
          </p:cNvPr>
          <p:cNvGraphicFramePr>
            <a:graphicFrameLocks noGrp="1"/>
          </p:cNvGraphicFramePr>
          <p:nvPr>
            <p:extLst>
              <p:ext uri="{D42A27DB-BD31-4B8C-83A1-F6EECF244321}">
                <p14:modId xmlns:p14="http://schemas.microsoft.com/office/powerpoint/2010/main" val="1161008187"/>
              </p:ext>
            </p:extLst>
          </p:nvPr>
        </p:nvGraphicFramePr>
        <p:xfrm>
          <a:off x="3796044" y="5350192"/>
          <a:ext cx="4599912" cy="1188720"/>
        </p:xfrm>
        <a:graphic>
          <a:graphicData uri="http://schemas.openxmlformats.org/drawingml/2006/table">
            <a:tbl>
              <a:tblPr firstRow="1" bandRow="1">
                <a:tableStyleId>{5940675A-B579-460E-94D1-54222C63F5DA}</a:tableStyleId>
              </a:tblPr>
              <a:tblGrid>
                <a:gridCol w="1494971">
                  <a:extLst>
                    <a:ext uri="{9D8B030D-6E8A-4147-A177-3AD203B41FA5}">
                      <a16:colId xmlns:a16="http://schemas.microsoft.com/office/drawing/2014/main" val="2131163423"/>
                    </a:ext>
                  </a:extLst>
                </a:gridCol>
                <a:gridCol w="3104941">
                  <a:extLst>
                    <a:ext uri="{9D8B030D-6E8A-4147-A177-3AD203B41FA5}">
                      <a16:colId xmlns:a16="http://schemas.microsoft.com/office/drawing/2014/main" val="2535804923"/>
                    </a:ext>
                  </a:extLst>
                </a:gridCol>
              </a:tblGrid>
              <a:tr h="370840">
                <a:tc>
                  <a:txBody>
                    <a:bodyPr/>
                    <a:lstStyle/>
                    <a:p>
                      <a:r>
                        <a:rPr lang="fr-FR" dirty="0"/>
                        <a:t>Coordonnées</a:t>
                      </a:r>
                    </a:p>
                  </a:txBody>
                  <a:tcPr/>
                </a:tc>
                <a:tc>
                  <a:txBody>
                    <a:bodyPr/>
                    <a:lstStyle/>
                    <a:p>
                      <a:r>
                        <a:rPr lang="fr-FR" dirty="0"/>
                        <a:t>Maëva SULTAN PERRIGAULT</a:t>
                      </a:r>
                    </a:p>
                    <a:p>
                      <a:r>
                        <a:rPr lang="fr-FR" dirty="0"/>
                        <a:t>Technicienne SPANC</a:t>
                      </a:r>
                    </a:p>
                    <a:p>
                      <a:r>
                        <a:rPr lang="fr-FR" dirty="0">
                          <a:hlinkClick r:id="rId3"/>
                        </a:rPr>
                        <a:t>spanc@brienangissienne.fr</a:t>
                      </a:r>
                      <a:endParaRPr lang="fr-FR" dirty="0"/>
                    </a:p>
                    <a:p>
                      <a:r>
                        <a:rPr lang="fr-FR" dirty="0"/>
                        <a:t>01 64 01 40 10</a:t>
                      </a:r>
                    </a:p>
                  </a:txBody>
                  <a:tcPr/>
                </a:tc>
                <a:extLst>
                  <a:ext uri="{0D108BD9-81ED-4DB2-BD59-A6C34878D82A}">
                    <a16:rowId xmlns:a16="http://schemas.microsoft.com/office/drawing/2014/main" val="1805744439"/>
                  </a:ext>
                </a:extLst>
              </a:tr>
            </a:tbl>
          </a:graphicData>
        </a:graphic>
      </p:graphicFrame>
    </p:spTree>
    <p:extLst>
      <p:ext uri="{BB962C8B-B14F-4D97-AF65-F5344CB8AC3E}">
        <p14:creationId xmlns:p14="http://schemas.microsoft.com/office/powerpoint/2010/main" val="12773139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9FAFB"/>
        </a:solidFill>
        <a:effectLst/>
      </p:bgPr>
    </p:bg>
    <p:spTree>
      <p:nvGrpSpPr>
        <p:cNvPr id="1" name="Shape 49"/>
        <p:cNvGrpSpPr/>
        <p:nvPr/>
      </p:nvGrpSpPr>
      <p:grpSpPr>
        <a:xfrm>
          <a:off x="0" y="0"/>
          <a:ext cx="0" cy="0"/>
          <a:chOff x="0" y="0"/>
          <a:chExt cx="0" cy="0"/>
        </a:xfrm>
      </p:grpSpPr>
      <p:sp>
        <p:nvSpPr>
          <p:cNvPr id="50" name="Google Shape;50;p5"/>
          <p:cNvSpPr/>
          <p:nvPr/>
        </p:nvSpPr>
        <p:spPr>
          <a:xfrm>
            <a:off x="0" y="0"/>
            <a:ext cx="12192000" cy="97536"/>
          </a:xfrm>
          <a:prstGeom prst="rect">
            <a:avLst/>
          </a:prstGeom>
          <a:solidFill>
            <a:srgbClr val="1D6B45"/>
          </a:solidFill>
          <a:ln w="12700" cap="flat" cmpd="sng">
            <a:solidFill>
              <a:srgbClr val="1D6B45"/>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1" name="Google Shape;51;p5"/>
          <p:cNvSpPr/>
          <p:nvPr/>
        </p:nvSpPr>
        <p:spPr>
          <a:xfrm>
            <a:off x="548640" y="170688"/>
            <a:ext cx="11094800" cy="670400"/>
          </a:xfrm>
          <a:prstGeom prst="rect">
            <a:avLst/>
          </a:prstGeom>
          <a:noFill/>
          <a:ln>
            <a:noFill/>
          </a:ln>
        </p:spPr>
        <p:txBody>
          <a:bodyPr spcFirstLastPara="1" wrap="square" lIns="0" tIns="0" rIns="0" bIns="0" anchor="ctr" anchorCtr="0">
            <a:noAutofit/>
          </a:bodyPr>
          <a:lstStyle/>
          <a:p>
            <a:pPr defTabSz="1219170">
              <a:buClr>
                <a:srgbClr val="1A4731"/>
              </a:buClr>
              <a:buSzPts val="2000"/>
            </a:pPr>
            <a:r>
              <a:rPr lang="en-US" sz="2667" b="1" kern="0">
                <a:solidFill>
                  <a:srgbClr val="1A4731"/>
                </a:solidFill>
                <a:latin typeface="Calibri"/>
                <a:ea typeface="Calibri"/>
                <a:cs typeface="Calibri"/>
                <a:sym typeface="Calibri"/>
              </a:rPr>
              <a:t>CRTE et PCAET : Programmes et actions 2026</a:t>
            </a:r>
            <a:endParaRPr sz="2667" b="1" kern="0">
              <a:solidFill>
                <a:srgbClr val="1A4731"/>
              </a:solidFill>
              <a:latin typeface="Calibri"/>
              <a:ea typeface="Calibri"/>
              <a:cs typeface="Calibri"/>
              <a:sym typeface="Calibri"/>
            </a:endParaRPr>
          </a:p>
        </p:txBody>
      </p:sp>
      <p:sp>
        <p:nvSpPr>
          <p:cNvPr id="52" name="Google Shape;52;p5"/>
          <p:cNvSpPr/>
          <p:nvPr/>
        </p:nvSpPr>
        <p:spPr>
          <a:xfrm>
            <a:off x="548640" y="877824"/>
            <a:ext cx="11094720" cy="36576"/>
          </a:xfrm>
          <a:prstGeom prst="rect">
            <a:avLst/>
          </a:prstGeom>
          <a:solidFill>
            <a:srgbClr val="4CAF73"/>
          </a:solidFill>
          <a:ln w="12700" cap="flat" cmpd="sng">
            <a:solidFill>
              <a:srgbClr val="4CAF73"/>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3" name="Google Shape;53;p5"/>
          <p:cNvSpPr/>
          <p:nvPr/>
        </p:nvSpPr>
        <p:spPr>
          <a:xfrm>
            <a:off x="548640" y="1072896"/>
            <a:ext cx="670560" cy="670560"/>
          </a:xfrm>
          <a:prstGeom prst="rect">
            <a:avLst/>
          </a:prstGeom>
          <a:solidFill>
            <a:srgbClr val="1D6B45"/>
          </a:solidFill>
          <a:ln w="12700" cap="flat" cmpd="sng">
            <a:solidFill>
              <a:srgbClr val="1D6B45"/>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4" name="Google Shape;54;p5"/>
          <p:cNvSpPr/>
          <p:nvPr/>
        </p:nvSpPr>
        <p:spPr>
          <a:xfrm>
            <a:off x="548640" y="1072896"/>
            <a:ext cx="670560" cy="670560"/>
          </a:xfrm>
          <a:prstGeom prst="rect">
            <a:avLst/>
          </a:prstGeom>
          <a:noFill/>
          <a:ln>
            <a:noFill/>
          </a:ln>
        </p:spPr>
        <p:txBody>
          <a:bodyPr spcFirstLastPara="1" wrap="square" lIns="0" tIns="0" rIns="0" bIns="0" anchor="ctr" anchorCtr="0">
            <a:noAutofit/>
          </a:bodyPr>
          <a:lstStyle/>
          <a:p>
            <a:pPr algn="ctr" defTabSz="1219170">
              <a:buClr>
                <a:srgbClr val="FFFFFF"/>
              </a:buClr>
              <a:buSzPts val="1500"/>
            </a:pPr>
            <a:r>
              <a:rPr lang="en-US" sz="2000" b="1" kern="0">
                <a:solidFill>
                  <a:srgbClr val="FFFFFF"/>
                </a:solidFill>
                <a:latin typeface="Calibri"/>
                <a:ea typeface="Calibri"/>
                <a:cs typeface="Calibri"/>
                <a:sym typeface="Calibri"/>
              </a:rPr>
              <a:t>01</a:t>
            </a:r>
            <a:endParaRPr sz="2000" kern="0">
              <a:solidFill>
                <a:srgbClr val="000000"/>
              </a:solidFill>
              <a:latin typeface="Calibri"/>
              <a:ea typeface="Calibri"/>
              <a:cs typeface="Calibri"/>
              <a:sym typeface="Calibri"/>
            </a:endParaRPr>
          </a:p>
        </p:txBody>
      </p:sp>
      <p:sp>
        <p:nvSpPr>
          <p:cNvPr id="55" name="Google Shape;55;p5"/>
          <p:cNvSpPr/>
          <p:nvPr/>
        </p:nvSpPr>
        <p:spPr>
          <a:xfrm>
            <a:off x="1365504" y="1121664"/>
            <a:ext cx="10119360" cy="548640"/>
          </a:xfrm>
          <a:prstGeom prst="rect">
            <a:avLst/>
          </a:prstGeom>
          <a:noFill/>
          <a:ln>
            <a:noFill/>
          </a:ln>
        </p:spPr>
        <p:txBody>
          <a:bodyPr spcFirstLastPara="1" wrap="square" lIns="121900" tIns="60933" rIns="121900" bIns="60933" anchor="ctr" anchorCtr="0">
            <a:noAutofit/>
          </a:bodyPr>
          <a:lstStyle/>
          <a:p>
            <a:pPr defTabSz="1219170">
              <a:buClr>
                <a:srgbClr val="1A1A1A"/>
              </a:buClr>
              <a:buSzPts val="1400"/>
            </a:pPr>
            <a:r>
              <a:rPr lang="en-US" sz="1867" kern="0">
                <a:solidFill>
                  <a:srgbClr val="1A1A1A"/>
                </a:solidFill>
                <a:latin typeface="Calibri"/>
                <a:ea typeface="Calibri"/>
                <a:cs typeface="Calibri"/>
                <a:sym typeface="Calibri"/>
              </a:rPr>
              <a:t>Notre politique climat-énergie : le service, les cadres, les axes</a:t>
            </a:r>
            <a:endParaRPr sz="1867" kern="0">
              <a:solidFill>
                <a:srgbClr val="000000"/>
              </a:solidFill>
              <a:latin typeface="Calibri"/>
              <a:ea typeface="Calibri"/>
              <a:cs typeface="Calibri"/>
              <a:sym typeface="Calibri"/>
            </a:endParaRPr>
          </a:p>
        </p:txBody>
      </p:sp>
      <p:sp>
        <p:nvSpPr>
          <p:cNvPr id="56" name="Google Shape;56;p5"/>
          <p:cNvSpPr/>
          <p:nvPr/>
        </p:nvSpPr>
        <p:spPr>
          <a:xfrm>
            <a:off x="548640" y="1987296"/>
            <a:ext cx="670560" cy="670560"/>
          </a:xfrm>
          <a:prstGeom prst="rect">
            <a:avLst/>
          </a:prstGeom>
          <a:solidFill>
            <a:srgbClr val="1D6B45"/>
          </a:solidFill>
          <a:ln w="12700" cap="flat" cmpd="sng">
            <a:solidFill>
              <a:srgbClr val="1D6B45"/>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57" name="Google Shape;57;p5"/>
          <p:cNvSpPr/>
          <p:nvPr/>
        </p:nvSpPr>
        <p:spPr>
          <a:xfrm>
            <a:off x="548640" y="1987296"/>
            <a:ext cx="670560" cy="670560"/>
          </a:xfrm>
          <a:prstGeom prst="rect">
            <a:avLst/>
          </a:prstGeom>
          <a:noFill/>
          <a:ln>
            <a:noFill/>
          </a:ln>
        </p:spPr>
        <p:txBody>
          <a:bodyPr spcFirstLastPara="1" wrap="square" lIns="0" tIns="0" rIns="0" bIns="0" anchor="ctr" anchorCtr="0">
            <a:noAutofit/>
          </a:bodyPr>
          <a:lstStyle/>
          <a:p>
            <a:pPr algn="ctr" defTabSz="1219170">
              <a:buClr>
                <a:srgbClr val="FFFFFF"/>
              </a:buClr>
              <a:buSzPts val="1500"/>
            </a:pPr>
            <a:r>
              <a:rPr lang="en-US" sz="2000" b="1" kern="0">
                <a:solidFill>
                  <a:srgbClr val="FFFFFF"/>
                </a:solidFill>
                <a:latin typeface="Calibri"/>
                <a:ea typeface="Calibri"/>
                <a:cs typeface="Calibri"/>
                <a:sym typeface="Calibri"/>
              </a:rPr>
              <a:t>02</a:t>
            </a:r>
            <a:endParaRPr sz="2000" kern="0">
              <a:solidFill>
                <a:srgbClr val="000000"/>
              </a:solidFill>
              <a:latin typeface="Calibri"/>
              <a:ea typeface="Calibri"/>
              <a:cs typeface="Calibri"/>
              <a:sym typeface="Calibri"/>
            </a:endParaRPr>
          </a:p>
        </p:txBody>
      </p:sp>
      <p:sp>
        <p:nvSpPr>
          <p:cNvPr id="58" name="Google Shape;58;p5"/>
          <p:cNvSpPr/>
          <p:nvPr/>
        </p:nvSpPr>
        <p:spPr>
          <a:xfrm>
            <a:off x="1365504" y="2036064"/>
            <a:ext cx="10119360" cy="548640"/>
          </a:xfrm>
          <a:prstGeom prst="rect">
            <a:avLst/>
          </a:prstGeom>
          <a:noFill/>
          <a:ln>
            <a:noFill/>
          </a:ln>
        </p:spPr>
        <p:txBody>
          <a:bodyPr spcFirstLastPara="1" wrap="square" lIns="121900" tIns="60933" rIns="121900" bIns="60933" anchor="ctr" anchorCtr="0">
            <a:noAutofit/>
          </a:bodyPr>
          <a:lstStyle/>
          <a:p>
            <a:pPr defTabSz="1219170">
              <a:buClr>
                <a:srgbClr val="1A1A1A"/>
              </a:buClr>
              <a:buSzPts val="1400"/>
            </a:pPr>
            <a:r>
              <a:rPr lang="en-US" sz="1867" kern="0">
                <a:solidFill>
                  <a:srgbClr val="1A1A1A"/>
                </a:solidFill>
                <a:latin typeface="Calibri"/>
                <a:ea typeface="Calibri"/>
                <a:cs typeface="Calibri"/>
                <a:sym typeface="Calibri"/>
              </a:rPr>
              <a:t>Ce qui a été construit depuis 2024</a:t>
            </a:r>
            <a:endParaRPr sz="1867" kern="0">
              <a:solidFill>
                <a:srgbClr val="000000"/>
              </a:solidFill>
              <a:latin typeface="Calibri"/>
              <a:ea typeface="Calibri"/>
              <a:cs typeface="Calibri"/>
              <a:sym typeface="Calibri"/>
            </a:endParaRPr>
          </a:p>
        </p:txBody>
      </p:sp>
      <p:sp>
        <p:nvSpPr>
          <p:cNvPr id="59" name="Google Shape;59;p5"/>
          <p:cNvSpPr/>
          <p:nvPr/>
        </p:nvSpPr>
        <p:spPr>
          <a:xfrm>
            <a:off x="548640" y="2901696"/>
            <a:ext cx="670560" cy="670560"/>
          </a:xfrm>
          <a:prstGeom prst="rect">
            <a:avLst/>
          </a:prstGeom>
          <a:solidFill>
            <a:srgbClr val="1D6B45"/>
          </a:solidFill>
          <a:ln w="12700" cap="flat" cmpd="sng">
            <a:solidFill>
              <a:srgbClr val="1D6B45"/>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0" name="Google Shape;60;p5"/>
          <p:cNvSpPr/>
          <p:nvPr/>
        </p:nvSpPr>
        <p:spPr>
          <a:xfrm>
            <a:off x="548640" y="2901696"/>
            <a:ext cx="670560" cy="670560"/>
          </a:xfrm>
          <a:prstGeom prst="rect">
            <a:avLst/>
          </a:prstGeom>
          <a:noFill/>
          <a:ln>
            <a:noFill/>
          </a:ln>
        </p:spPr>
        <p:txBody>
          <a:bodyPr spcFirstLastPara="1" wrap="square" lIns="0" tIns="0" rIns="0" bIns="0" anchor="ctr" anchorCtr="0">
            <a:noAutofit/>
          </a:bodyPr>
          <a:lstStyle/>
          <a:p>
            <a:pPr algn="ctr" defTabSz="1219170">
              <a:buClr>
                <a:srgbClr val="FFFFFF"/>
              </a:buClr>
              <a:buSzPts val="1500"/>
            </a:pPr>
            <a:r>
              <a:rPr lang="en-US" sz="2000" b="1" kern="0">
                <a:solidFill>
                  <a:srgbClr val="FFFFFF"/>
                </a:solidFill>
                <a:latin typeface="Calibri"/>
                <a:ea typeface="Calibri"/>
                <a:cs typeface="Calibri"/>
                <a:sym typeface="Calibri"/>
              </a:rPr>
              <a:t>03</a:t>
            </a:r>
            <a:endParaRPr sz="2000" kern="0">
              <a:solidFill>
                <a:srgbClr val="000000"/>
              </a:solidFill>
              <a:latin typeface="Calibri"/>
              <a:ea typeface="Calibri"/>
              <a:cs typeface="Calibri"/>
              <a:sym typeface="Calibri"/>
            </a:endParaRPr>
          </a:p>
        </p:txBody>
      </p:sp>
      <p:sp>
        <p:nvSpPr>
          <p:cNvPr id="61" name="Google Shape;61;p5"/>
          <p:cNvSpPr/>
          <p:nvPr/>
        </p:nvSpPr>
        <p:spPr>
          <a:xfrm>
            <a:off x="1365504" y="2950464"/>
            <a:ext cx="10119360" cy="548640"/>
          </a:xfrm>
          <a:prstGeom prst="rect">
            <a:avLst/>
          </a:prstGeom>
          <a:noFill/>
          <a:ln>
            <a:noFill/>
          </a:ln>
        </p:spPr>
        <p:txBody>
          <a:bodyPr spcFirstLastPara="1" wrap="square" lIns="121900" tIns="60933" rIns="121900" bIns="60933" anchor="ctr" anchorCtr="0">
            <a:noAutofit/>
          </a:bodyPr>
          <a:lstStyle/>
          <a:p>
            <a:pPr defTabSz="1219170">
              <a:buClr>
                <a:srgbClr val="1A1A1A"/>
              </a:buClr>
              <a:buSzPts val="1400"/>
            </a:pPr>
            <a:r>
              <a:rPr lang="en-US" sz="1867" kern="0">
                <a:solidFill>
                  <a:srgbClr val="1A1A1A"/>
                </a:solidFill>
                <a:latin typeface="Calibri"/>
                <a:ea typeface="Calibri"/>
                <a:cs typeface="Calibri"/>
                <a:sym typeface="Calibri"/>
              </a:rPr>
              <a:t>Ce qui se passe en 2026 – Actualité CRTE</a:t>
            </a:r>
            <a:endParaRPr sz="1867" kern="0">
              <a:solidFill>
                <a:srgbClr val="000000"/>
              </a:solidFill>
              <a:latin typeface="Calibri"/>
              <a:ea typeface="Calibri"/>
              <a:cs typeface="Calibri"/>
              <a:sym typeface="Calibri"/>
            </a:endParaRPr>
          </a:p>
        </p:txBody>
      </p:sp>
      <p:sp>
        <p:nvSpPr>
          <p:cNvPr id="62" name="Google Shape;62;p5"/>
          <p:cNvSpPr/>
          <p:nvPr/>
        </p:nvSpPr>
        <p:spPr>
          <a:xfrm>
            <a:off x="548640" y="3816096"/>
            <a:ext cx="670560" cy="670560"/>
          </a:xfrm>
          <a:prstGeom prst="rect">
            <a:avLst/>
          </a:prstGeom>
          <a:solidFill>
            <a:srgbClr val="1D6B45"/>
          </a:solidFill>
          <a:ln w="12700" cap="flat" cmpd="sng">
            <a:solidFill>
              <a:srgbClr val="1D6B45"/>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3" name="Google Shape;63;p5"/>
          <p:cNvSpPr/>
          <p:nvPr/>
        </p:nvSpPr>
        <p:spPr>
          <a:xfrm>
            <a:off x="548640" y="3816096"/>
            <a:ext cx="670560" cy="670560"/>
          </a:xfrm>
          <a:prstGeom prst="rect">
            <a:avLst/>
          </a:prstGeom>
          <a:noFill/>
          <a:ln>
            <a:noFill/>
          </a:ln>
        </p:spPr>
        <p:txBody>
          <a:bodyPr spcFirstLastPara="1" wrap="square" lIns="0" tIns="0" rIns="0" bIns="0" anchor="ctr" anchorCtr="0">
            <a:noAutofit/>
          </a:bodyPr>
          <a:lstStyle/>
          <a:p>
            <a:pPr algn="ctr" defTabSz="1219170">
              <a:buClr>
                <a:srgbClr val="FFFFFF"/>
              </a:buClr>
              <a:buSzPts val="1500"/>
            </a:pPr>
            <a:r>
              <a:rPr lang="en-US" sz="2000" b="1" kern="0">
                <a:solidFill>
                  <a:srgbClr val="FFFFFF"/>
                </a:solidFill>
                <a:latin typeface="Calibri"/>
                <a:ea typeface="Calibri"/>
                <a:cs typeface="Calibri"/>
                <a:sym typeface="Calibri"/>
              </a:rPr>
              <a:t>04</a:t>
            </a:r>
            <a:endParaRPr sz="2000" kern="0">
              <a:solidFill>
                <a:srgbClr val="000000"/>
              </a:solidFill>
              <a:latin typeface="Calibri"/>
              <a:ea typeface="Calibri"/>
              <a:cs typeface="Calibri"/>
              <a:sym typeface="Calibri"/>
            </a:endParaRPr>
          </a:p>
        </p:txBody>
      </p:sp>
      <p:sp>
        <p:nvSpPr>
          <p:cNvPr id="64" name="Google Shape;64;p5"/>
          <p:cNvSpPr/>
          <p:nvPr/>
        </p:nvSpPr>
        <p:spPr>
          <a:xfrm>
            <a:off x="1365504" y="3864864"/>
            <a:ext cx="10119360" cy="548640"/>
          </a:xfrm>
          <a:prstGeom prst="rect">
            <a:avLst/>
          </a:prstGeom>
          <a:noFill/>
          <a:ln>
            <a:noFill/>
          </a:ln>
        </p:spPr>
        <p:txBody>
          <a:bodyPr spcFirstLastPara="1" wrap="square" lIns="121900" tIns="60933" rIns="121900" bIns="60933" anchor="ctr" anchorCtr="0">
            <a:noAutofit/>
          </a:bodyPr>
          <a:lstStyle/>
          <a:p>
            <a:pPr defTabSz="1219170">
              <a:buClr>
                <a:srgbClr val="1A1A1A"/>
              </a:buClr>
              <a:buSzPts val="1400"/>
            </a:pPr>
            <a:r>
              <a:rPr lang="en-US" sz="1867" kern="0">
                <a:solidFill>
                  <a:srgbClr val="1A1A1A"/>
                </a:solidFill>
                <a:latin typeface="Calibri"/>
                <a:ea typeface="Calibri"/>
                <a:cs typeface="Calibri"/>
                <a:sym typeface="Calibri"/>
              </a:rPr>
              <a:t>Événements et actions en cours</a:t>
            </a:r>
            <a:endParaRPr sz="1867" kern="0">
              <a:solidFill>
                <a:srgbClr val="000000"/>
              </a:solidFill>
              <a:latin typeface="Calibri"/>
              <a:ea typeface="Calibri"/>
              <a:cs typeface="Calibri"/>
              <a:sym typeface="Calibri"/>
            </a:endParaRPr>
          </a:p>
        </p:txBody>
      </p:sp>
      <p:sp>
        <p:nvSpPr>
          <p:cNvPr id="65" name="Google Shape;65;p5"/>
          <p:cNvSpPr/>
          <p:nvPr/>
        </p:nvSpPr>
        <p:spPr>
          <a:xfrm>
            <a:off x="548640" y="4730496"/>
            <a:ext cx="670560" cy="670560"/>
          </a:xfrm>
          <a:prstGeom prst="rect">
            <a:avLst/>
          </a:prstGeom>
          <a:solidFill>
            <a:srgbClr val="1D6B45"/>
          </a:solidFill>
          <a:ln w="12700" cap="flat" cmpd="sng">
            <a:solidFill>
              <a:srgbClr val="1D6B45"/>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66" name="Google Shape;66;p5"/>
          <p:cNvSpPr/>
          <p:nvPr/>
        </p:nvSpPr>
        <p:spPr>
          <a:xfrm>
            <a:off x="548640" y="4730496"/>
            <a:ext cx="670560" cy="670560"/>
          </a:xfrm>
          <a:prstGeom prst="rect">
            <a:avLst/>
          </a:prstGeom>
          <a:noFill/>
          <a:ln>
            <a:noFill/>
          </a:ln>
        </p:spPr>
        <p:txBody>
          <a:bodyPr spcFirstLastPara="1" wrap="square" lIns="0" tIns="0" rIns="0" bIns="0" anchor="ctr" anchorCtr="0">
            <a:noAutofit/>
          </a:bodyPr>
          <a:lstStyle/>
          <a:p>
            <a:pPr algn="ctr" defTabSz="1219170">
              <a:buClr>
                <a:srgbClr val="FFFFFF"/>
              </a:buClr>
              <a:buSzPts val="1500"/>
            </a:pPr>
            <a:r>
              <a:rPr lang="en-US" sz="2000" b="1" kern="0">
                <a:solidFill>
                  <a:srgbClr val="FFFFFF"/>
                </a:solidFill>
                <a:latin typeface="Calibri"/>
                <a:ea typeface="Calibri"/>
                <a:cs typeface="Calibri"/>
                <a:sym typeface="Calibri"/>
              </a:rPr>
              <a:t>05</a:t>
            </a:r>
            <a:endParaRPr sz="2000" kern="0">
              <a:solidFill>
                <a:srgbClr val="000000"/>
              </a:solidFill>
              <a:latin typeface="Calibri"/>
              <a:ea typeface="Calibri"/>
              <a:cs typeface="Calibri"/>
              <a:sym typeface="Calibri"/>
            </a:endParaRPr>
          </a:p>
        </p:txBody>
      </p:sp>
      <p:sp>
        <p:nvSpPr>
          <p:cNvPr id="67" name="Google Shape;67;p5"/>
          <p:cNvSpPr/>
          <p:nvPr/>
        </p:nvSpPr>
        <p:spPr>
          <a:xfrm>
            <a:off x="1365504" y="4779264"/>
            <a:ext cx="10119360" cy="548640"/>
          </a:xfrm>
          <a:prstGeom prst="rect">
            <a:avLst/>
          </a:prstGeom>
          <a:noFill/>
          <a:ln>
            <a:noFill/>
          </a:ln>
        </p:spPr>
        <p:txBody>
          <a:bodyPr spcFirstLastPara="1" wrap="square" lIns="121900" tIns="60933" rIns="121900" bIns="60933" anchor="ctr" anchorCtr="0">
            <a:noAutofit/>
          </a:bodyPr>
          <a:lstStyle/>
          <a:p>
            <a:pPr defTabSz="1219170">
              <a:buClr>
                <a:srgbClr val="1A1A1A"/>
              </a:buClr>
              <a:buSzPts val="1400"/>
            </a:pPr>
            <a:r>
              <a:rPr lang="en-US" sz="1867" kern="0">
                <a:solidFill>
                  <a:srgbClr val="1A1A1A"/>
                </a:solidFill>
                <a:latin typeface="Calibri"/>
                <a:ea typeface="Calibri"/>
                <a:cs typeface="Calibri"/>
                <a:sym typeface="Calibri"/>
              </a:rPr>
              <a:t>Projets et études</a:t>
            </a:r>
            <a:endParaRPr sz="1867" kern="0">
              <a:solidFill>
                <a:srgbClr val="000000"/>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9FAFB"/>
        </a:solidFill>
        <a:effectLst/>
      </p:bgPr>
    </p:bg>
    <p:spTree>
      <p:nvGrpSpPr>
        <p:cNvPr id="1" name="Shape 97"/>
        <p:cNvGrpSpPr/>
        <p:nvPr/>
      </p:nvGrpSpPr>
      <p:grpSpPr>
        <a:xfrm>
          <a:off x="0" y="0"/>
          <a:ext cx="0" cy="0"/>
          <a:chOff x="0" y="0"/>
          <a:chExt cx="0" cy="0"/>
        </a:xfrm>
      </p:grpSpPr>
      <p:sp>
        <p:nvSpPr>
          <p:cNvPr id="98" name="Google Shape;98;p7"/>
          <p:cNvSpPr/>
          <p:nvPr/>
        </p:nvSpPr>
        <p:spPr>
          <a:xfrm>
            <a:off x="0" y="0"/>
            <a:ext cx="12192000" cy="97536"/>
          </a:xfrm>
          <a:prstGeom prst="rect">
            <a:avLst/>
          </a:prstGeom>
          <a:solidFill>
            <a:srgbClr val="1D6B45"/>
          </a:solidFill>
          <a:ln w="12700" cap="flat" cmpd="sng">
            <a:solidFill>
              <a:srgbClr val="1D6B45"/>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99" name="Google Shape;99;p7"/>
          <p:cNvSpPr/>
          <p:nvPr/>
        </p:nvSpPr>
        <p:spPr>
          <a:xfrm>
            <a:off x="548640" y="170688"/>
            <a:ext cx="11094720" cy="670560"/>
          </a:xfrm>
          <a:prstGeom prst="rect">
            <a:avLst/>
          </a:prstGeom>
          <a:noFill/>
          <a:ln>
            <a:noFill/>
          </a:ln>
        </p:spPr>
        <p:txBody>
          <a:bodyPr spcFirstLastPara="1" wrap="square" lIns="0" tIns="0" rIns="0" bIns="0" anchor="ctr" anchorCtr="0">
            <a:noAutofit/>
          </a:bodyPr>
          <a:lstStyle/>
          <a:p>
            <a:pPr defTabSz="1219170">
              <a:buClr>
                <a:srgbClr val="1A4731"/>
              </a:buClr>
              <a:buSzPts val="2000"/>
            </a:pPr>
            <a:r>
              <a:rPr lang="en-US" sz="2667" b="1" kern="0">
                <a:solidFill>
                  <a:srgbClr val="1A4731"/>
                </a:solidFill>
                <a:latin typeface="Calibri"/>
                <a:ea typeface="Calibri"/>
                <a:cs typeface="Calibri"/>
                <a:sym typeface="Calibri"/>
              </a:rPr>
              <a:t>Deux outils, une stratégie</a:t>
            </a:r>
            <a:endParaRPr sz="2667" kern="0">
              <a:solidFill>
                <a:srgbClr val="000000"/>
              </a:solidFill>
              <a:latin typeface="Calibri"/>
              <a:ea typeface="Calibri"/>
              <a:cs typeface="Calibri"/>
              <a:sym typeface="Calibri"/>
            </a:endParaRPr>
          </a:p>
        </p:txBody>
      </p:sp>
      <p:sp>
        <p:nvSpPr>
          <p:cNvPr id="100" name="Google Shape;100;p7"/>
          <p:cNvSpPr/>
          <p:nvPr/>
        </p:nvSpPr>
        <p:spPr>
          <a:xfrm>
            <a:off x="548640" y="877824"/>
            <a:ext cx="11094720" cy="36576"/>
          </a:xfrm>
          <a:prstGeom prst="rect">
            <a:avLst/>
          </a:prstGeom>
          <a:solidFill>
            <a:srgbClr val="4CAF73"/>
          </a:solidFill>
          <a:ln w="12700" cap="flat" cmpd="sng">
            <a:solidFill>
              <a:srgbClr val="4CAF73"/>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aphicFrame>
        <p:nvGraphicFramePr>
          <p:cNvPr id="101" name="Google Shape;101;p7"/>
          <p:cNvGraphicFramePr/>
          <p:nvPr>
            <p:extLst>
              <p:ext uri="{D42A27DB-BD31-4B8C-83A1-F6EECF244321}">
                <p14:modId xmlns:p14="http://schemas.microsoft.com/office/powerpoint/2010/main" val="2319553618"/>
              </p:ext>
            </p:extLst>
          </p:nvPr>
        </p:nvGraphicFramePr>
        <p:xfrm>
          <a:off x="548640" y="1036320"/>
          <a:ext cx="11094701" cy="3901500"/>
        </p:xfrm>
        <a:graphic>
          <a:graphicData uri="http://schemas.openxmlformats.org/drawingml/2006/table">
            <a:tbl>
              <a:tblPr>
                <a:noFill/>
              </a:tblPr>
              <a:tblGrid>
                <a:gridCol w="2194567">
                  <a:extLst>
                    <a:ext uri="{9D8B030D-6E8A-4147-A177-3AD203B41FA5}">
                      <a16:colId xmlns:a16="http://schemas.microsoft.com/office/drawing/2014/main" val="20000"/>
                    </a:ext>
                  </a:extLst>
                </a:gridCol>
                <a:gridCol w="4450067">
                  <a:extLst>
                    <a:ext uri="{9D8B030D-6E8A-4147-A177-3AD203B41FA5}">
                      <a16:colId xmlns:a16="http://schemas.microsoft.com/office/drawing/2014/main" val="20001"/>
                    </a:ext>
                  </a:extLst>
                </a:gridCol>
                <a:gridCol w="4450067">
                  <a:extLst>
                    <a:ext uri="{9D8B030D-6E8A-4147-A177-3AD203B41FA5}">
                      <a16:colId xmlns:a16="http://schemas.microsoft.com/office/drawing/2014/main" val="20002"/>
                    </a:ext>
                  </a:extLst>
                </a:gridCol>
              </a:tblGrid>
              <a:tr h="780300">
                <a:tc>
                  <a:txBody>
                    <a:bodyPr/>
                    <a:lstStyle/>
                    <a:p>
                      <a:pPr marL="0" marR="0" lvl="0" indent="0" algn="ctr" rtl="0">
                        <a:spcBef>
                          <a:spcPts val="0"/>
                        </a:spcBef>
                        <a:spcAft>
                          <a:spcPts val="0"/>
                        </a:spcAft>
                        <a:buClr>
                          <a:schemeClr val="dk1"/>
                        </a:buClr>
                        <a:buSzPts val="1100"/>
                        <a:buFont typeface="Calibri"/>
                        <a:buNone/>
                      </a:pPr>
                      <a:endParaRPr sz="1500" u="none" strike="noStrike" cap="none"/>
                    </a:p>
                  </a:txBody>
                  <a:tcPr marL="101600" marR="101600" marT="84667" marB="84667" anchor="ctr">
                    <a:lnL w="9525" cap="flat" cmpd="sng">
                      <a:solidFill>
                        <a:srgbClr val="D1E7D9"/>
                      </a:solidFill>
                      <a:prstDash val="solid"/>
                      <a:round/>
                      <a:headEnd type="none" w="sm" len="sm"/>
                      <a:tailEnd type="none" w="sm" len="sm"/>
                    </a:lnL>
                    <a:lnR w="9525" cap="flat" cmpd="sng">
                      <a:solidFill>
                        <a:srgbClr val="D1E7D9"/>
                      </a:solidFill>
                      <a:prstDash val="solid"/>
                      <a:round/>
                      <a:headEnd type="none" w="sm" len="sm"/>
                      <a:tailEnd type="none" w="sm" len="sm"/>
                    </a:lnR>
                    <a:lnT w="9525" cap="flat" cmpd="sng">
                      <a:solidFill>
                        <a:srgbClr val="D1E7D9"/>
                      </a:solidFill>
                      <a:prstDash val="solid"/>
                      <a:round/>
                      <a:headEnd type="none" w="sm" len="sm"/>
                      <a:tailEnd type="none" w="sm" len="sm"/>
                    </a:lnT>
                    <a:lnB w="9525" cap="flat" cmpd="sng">
                      <a:solidFill>
                        <a:srgbClr val="D1E7D9"/>
                      </a:solidFill>
                      <a:prstDash val="solid"/>
                      <a:round/>
                      <a:headEnd type="none" w="sm" len="sm"/>
                      <a:tailEnd type="none" w="sm" len="sm"/>
                    </a:lnB>
                    <a:solidFill>
                      <a:srgbClr val="1D6B45"/>
                    </a:solidFill>
                  </a:tcPr>
                </a:tc>
                <a:tc>
                  <a:txBody>
                    <a:bodyPr/>
                    <a:lstStyle/>
                    <a:p>
                      <a:pPr marL="0" marR="0" lvl="0" indent="0" algn="ctr" rtl="0">
                        <a:spcBef>
                          <a:spcPts val="0"/>
                        </a:spcBef>
                        <a:spcAft>
                          <a:spcPts val="0"/>
                        </a:spcAft>
                        <a:buClr>
                          <a:srgbClr val="FFFFFF"/>
                        </a:buClr>
                        <a:buSzPts val="1100"/>
                        <a:buFont typeface="Calibri"/>
                        <a:buNone/>
                      </a:pPr>
                      <a:r>
                        <a:rPr lang="en-US" sz="1500" b="1" u="none" strike="noStrike" cap="none">
                          <a:solidFill>
                            <a:srgbClr val="FFFFFF"/>
                          </a:solidFill>
                        </a:rPr>
                        <a:t>PCAET</a:t>
                      </a:r>
                      <a:endParaRPr sz="1500" u="none" strike="noStrike" cap="none"/>
                    </a:p>
                  </a:txBody>
                  <a:tcPr marL="101600" marR="101600" marT="84667" marB="84667" anchor="ctr">
                    <a:lnL w="9525" cap="flat" cmpd="sng">
                      <a:solidFill>
                        <a:srgbClr val="D1E7D9"/>
                      </a:solidFill>
                      <a:prstDash val="solid"/>
                      <a:round/>
                      <a:headEnd type="none" w="sm" len="sm"/>
                      <a:tailEnd type="none" w="sm" len="sm"/>
                    </a:lnL>
                    <a:lnR w="9525" cap="flat" cmpd="sng">
                      <a:solidFill>
                        <a:srgbClr val="D1E7D9"/>
                      </a:solidFill>
                      <a:prstDash val="solid"/>
                      <a:round/>
                      <a:headEnd type="none" w="sm" len="sm"/>
                      <a:tailEnd type="none" w="sm" len="sm"/>
                    </a:lnR>
                    <a:lnT w="9525" cap="flat" cmpd="sng">
                      <a:solidFill>
                        <a:srgbClr val="D1E7D9"/>
                      </a:solidFill>
                      <a:prstDash val="solid"/>
                      <a:round/>
                      <a:headEnd type="none" w="sm" len="sm"/>
                      <a:tailEnd type="none" w="sm" len="sm"/>
                    </a:lnT>
                    <a:lnB w="9525" cap="flat" cmpd="sng">
                      <a:solidFill>
                        <a:srgbClr val="D1E7D9"/>
                      </a:solidFill>
                      <a:prstDash val="solid"/>
                      <a:round/>
                      <a:headEnd type="none" w="sm" len="sm"/>
                      <a:tailEnd type="none" w="sm" len="sm"/>
                    </a:lnB>
                    <a:solidFill>
                      <a:srgbClr val="1D6B45"/>
                    </a:solidFill>
                  </a:tcPr>
                </a:tc>
                <a:tc>
                  <a:txBody>
                    <a:bodyPr/>
                    <a:lstStyle/>
                    <a:p>
                      <a:pPr marL="0" marR="0" lvl="0" indent="0" algn="ctr" rtl="0">
                        <a:spcBef>
                          <a:spcPts val="0"/>
                        </a:spcBef>
                        <a:spcAft>
                          <a:spcPts val="0"/>
                        </a:spcAft>
                        <a:buClr>
                          <a:srgbClr val="FFFFFF"/>
                        </a:buClr>
                        <a:buSzPts val="1100"/>
                        <a:buFont typeface="Calibri"/>
                        <a:buNone/>
                      </a:pPr>
                      <a:r>
                        <a:rPr lang="en-US" sz="1500" b="1" u="none" strike="noStrike" cap="none">
                          <a:solidFill>
                            <a:srgbClr val="FFFFFF"/>
                          </a:solidFill>
                        </a:rPr>
                        <a:t>CRTE</a:t>
                      </a:r>
                      <a:endParaRPr sz="1500" u="none" strike="noStrike" cap="none"/>
                    </a:p>
                  </a:txBody>
                  <a:tcPr marL="101600" marR="101600" marT="84667" marB="84667" anchor="ctr">
                    <a:lnL w="9525" cap="flat" cmpd="sng">
                      <a:solidFill>
                        <a:srgbClr val="D1E7D9"/>
                      </a:solidFill>
                      <a:prstDash val="solid"/>
                      <a:round/>
                      <a:headEnd type="none" w="sm" len="sm"/>
                      <a:tailEnd type="none" w="sm" len="sm"/>
                    </a:lnL>
                    <a:lnR w="9525" cap="flat" cmpd="sng">
                      <a:solidFill>
                        <a:srgbClr val="D1E7D9"/>
                      </a:solidFill>
                      <a:prstDash val="solid"/>
                      <a:round/>
                      <a:headEnd type="none" w="sm" len="sm"/>
                      <a:tailEnd type="none" w="sm" len="sm"/>
                    </a:lnR>
                    <a:lnT w="9525" cap="flat" cmpd="sng">
                      <a:solidFill>
                        <a:srgbClr val="D1E7D9"/>
                      </a:solidFill>
                      <a:prstDash val="solid"/>
                      <a:round/>
                      <a:headEnd type="none" w="sm" len="sm"/>
                      <a:tailEnd type="none" w="sm" len="sm"/>
                    </a:lnT>
                    <a:lnB w="9525" cap="flat" cmpd="sng">
                      <a:solidFill>
                        <a:srgbClr val="D1E7D9"/>
                      </a:solidFill>
                      <a:prstDash val="solid"/>
                      <a:round/>
                      <a:headEnd type="none" w="sm" len="sm"/>
                      <a:tailEnd type="none" w="sm" len="sm"/>
                    </a:lnB>
                    <a:solidFill>
                      <a:srgbClr val="1D6B45"/>
                    </a:solidFill>
                  </a:tcPr>
                </a:tc>
                <a:extLst>
                  <a:ext uri="{0D108BD9-81ED-4DB2-BD59-A6C34878D82A}">
                    <a16:rowId xmlns:a16="http://schemas.microsoft.com/office/drawing/2014/main" val="10000"/>
                  </a:ext>
                </a:extLst>
              </a:tr>
              <a:tr h="780300">
                <a:tc>
                  <a:txBody>
                    <a:bodyPr/>
                    <a:lstStyle/>
                    <a:p>
                      <a:pPr marL="0" marR="0" lvl="0" indent="0" algn="l" rtl="0">
                        <a:spcBef>
                          <a:spcPts val="0"/>
                        </a:spcBef>
                        <a:spcAft>
                          <a:spcPts val="0"/>
                        </a:spcAft>
                        <a:buClr>
                          <a:srgbClr val="1A1A1A"/>
                        </a:buClr>
                        <a:buSzPts val="1100"/>
                        <a:buFont typeface="Calibri"/>
                        <a:buNone/>
                      </a:pPr>
                      <a:r>
                        <a:rPr lang="en-US" sz="1500" u="none" strike="noStrike" cap="none">
                          <a:solidFill>
                            <a:srgbClr val="1A1A1A"/>
                          </a:solidFill>
                        </a:rPr>
                        <a:t>C'est quoi ?</a:t>
                      </a:r>
                      <a:endParaRPr sz="1500" u="none" strike="noStrike" cap="none"/>
                    </a:p>
                  </a:txBody>
                  <a:tcPr marL="101600" marR="101600" marT="67733" marB="67733" anchor="ctr">
                    <a:lnL w="9525" cap="flat" cmpd="sng">
                      <a:solidFill>
                        <a:srgbClr val="D1E7D9"/>
                      </a:solidFill>
                      <a:prstDash val="solid"/>
                      <a:round/>
                      <a:headEnd type="none" w="sm" len="sm"/>
                      <a:tailEnd type="none" w="sm" len="sm"/>
                    </a:lnL>
                    <a:lnR w="9525" cap="flat" cmpd="sng">
                      <a:solidFill>
                        <a:srgbClr val="D1E7D9"/>
                      </a:solidFill>
                      <a:prstDash val="solid"/>
                      <a:round/>
                      <a:headEnd type="none" w="sm" len="sm"/>
                      <a:tailEnd type="none" w="sm" len="sm"/>
                    </a:lnR>
                    <a:lnT w="9525" cap="flat" cmpd="sng">
                      <a:solidFill>
                        <a:srgbClr val="D1E7D9"/>
                      </a:solidFill>
                      <a:prstDash val="solid"/>
                      <a:round/>
                      <a:headEnd type="none" w="sm" len="sm"/>
                      <a:tailEnd type="none" w="sm" len="sm"/>
                    </a:lnT>
                    <a:lnB w="9525" cap="flat" cmpd="sng">
                      <a:solidFill>
                        <a:srgbClr val="D1E7D9"/>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Clr>
                          <a:srgbClr val="1A1A1A"/>
                        </a:buClr>
                        <a:buSzPts val="1100"/>
                        <a:buFont typeface="Calibri"/>
                        <a:buNone/>
                      </a:pPr>
                      <a:r>
                        <a:rPr lang="en-US" sz="1500" u="none" strike="noStrike" cap="none" dirty="0">
                          <a:solidFill>
                            <a:srgbClr val="1A1A1A"/>
                          </a:solidFill>
                        </a:rPr>
                        <a:t>Un plan </a:t>
                      </a:r>
                      <a:r>
                        <a:rPr lang="en-US" sz="1500" u="none" strike="noStrike" cap="none" dirty="0" err="1">
                          <a:solidFill>
                            <a:srgbClr val="1A1A1A"/>
                          </a:solidFill>
                        </a:rPr>
                        <a:t>d’actions</a:t>
                      </a:r>
                      <a:r>
                        <a:rPr lang="en-US" sz="1500" u="none" strike="noStrike" cap="none" dirty="0">
                          <a:solidFill>
                            <a:srgbClr val="1A1A1A"/>
                          </a:solidFill>
                        </a:rPr>
                        <a:t> qui engage les </a:t>
                      </a:r>
                      <a:r>
                        <a:rPr lang="en-US" sz="1500" u="none" strike="noStrike" cap="none" dirty="0" err="1">
                          <a:solidFill>
                            <a:srgbClr val="1A1A1A"/>
                          </a:solidFill>
                        </a:rPr>
                        <a:t>acteurs</a:t>
                      </a:r>
                      <a:r>
                        <a:rPr lang="en-US" sz="1500" u="none" strike="noStrike" cap="none" dirty="0">
                          <a:solidFill>
                            <a:srgbClr val="1A1A1A"/>
                          </a:solidFill>
                        </a:rPr>
                        <a:t> du </a:t>
                      </a:r>
                      <a:r>
                        <a:rPr lang="en-US" sz="1500" u="none" strike="noStrike" cap="none" dirty="0" err="1">
                          <a:solidFill>
                            <a:srgbClr val="1A1A1A"/>
                          </a:solidFill>
                        </a:rPr>
                        <a:t>territoire</a:t>
                      </a:r>
                      <a:endParaRPr sz="1500" u="none" strike="noStrike" cap="none" dirty="0"/>
                    </a:p>
                  </a:txBody>
                  <a:tcPr marL="101600" marR="101600" marT="67733" marB="67733" anchor="ctr">
                    <a:lnL w="9525" cap="flat" cmpd="sng">
                      <a:solidFill>
                        <a:srgbClr val="D1E7D9"/>
                      </a:solidFill>
                      <a:prstDash val="solid"/>
                      <a:round/>
                      <a:headEnd type="none" w="sm" len="sm"/>
                      <a:tailEnd type="none" w="sm" len="sm"/>
                    </a:lnL>
                    <a:lnR w="9525" cap="flat" cmpd="sng">
                      <a:solidFill>
                        <a:srgbClr val="D1E7D9"/>
                      </a:solidFill>
                      <a:prstDash val="solid"/>
                      <a:round/>
                      <a:headEnd type="none" w="sm" len="sm"/>
                      <a:tailEnd type="none" w="sm" len="sm"/>
                    </a:lnR>
                    <a:lnT w="9525" cap="flat" cmpd="sng">
                      <a:solidFill>
                        <a:srgbClr val="D1E7D9"/>
                      </a:solidFill>
                      <a:prstDash val="solid"/>
                      <a:round/>
                      <a:headEnd type="none" w="sm" len="sm"/>
                      <a:tailEnd type="none" w="sm" len="sm"/>
                    </a:lnT>
                    <a:lnB w="9525" cap="flat" cmpd="sng">
                      <a:solidFill>
                        <a:srgbClr val="D1E7D9"/>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Clr>
                          <a:srgbClr val="1A1A1A"/>
                        </a:buClr>
                        <a:buSzPts val="1100"/>
                        <a:buFont typeface="Calibri"/>
                        <a:buNone/>
                      </a:pPr>
                      <a:r>
                        <a:rPr lang="en-US" sz="1500" u="none" strike="noStrike" cap="none" dirty="0">
                          <a:solidFill>
                            <a:srgbClr val="1A1A1A"/>
                          </a:solidFill>
                        </a:rPr>
                        <a:t>Un </a:t>
                      </a:r>
                      <a:r>
                        <a:rPr lang="en-US" sz="1500" u="none" strike="noStrike" cap="none" dirty="0" err="1">
                          <a:solidFill>
                            <a:srgbClr val="1A1A1A"/>
                          </a:solidFill>
                        </a:rPr>
                        <a:t>contrat</a:t>
                      </a:r>
                      <a:r>
                        <a:rPr lang="en-US" sz="1500" u="none" strike="noStrike" cap="none" dirty="0">
                          <a:solidFill>
                            <a:srgbClr val="1A1A1A"/>
                          </a:solidFill>
                        </a:rPr>
                        <a:t> </a:t>
                      </a:r>
                      <a:r>
                        <a:rPr lang="en-US" sz="1500" u="none" strike="noStrike" cap="none" dirty="0" err="1">
                          <a:solidFill>
                            <a:srgbClr val="1A1A1A"/>
                          </a:solidFill>
                        </a:rPr>
                        <a:t>d’engagement</a:t>
                      </a:r>
                      <a:r>
                        <a:rPr lang="en-US" sz="1500" u="none" strike="noStrike" cap="none" dirty="0">
                          <a:solidFill>
                            <a:srgbClr val="1A1A1A"/>
                          </a:solidFill>
                        </a:rPr>
                        <a:t> multipartite </a:t>
                      </a:r>
                      <a:r>
                        <a:rPr lang="en-US" sz="1500" u="none" strike="noStrike" cap="none" dirty="0" err="1">
                          <a:solidFill>
                            <a:srgbClr val="1A1A1A"/>
                          </a:solidFill>
                        </a:rPr>
                        <a:t>préalable</a:t>
                      </a:r>
                      <a:r>
                        <a:rPr lang="en-US" sz="1500" u="none" strike="noStrike" cap="none" dirty="0">
                          <a:solidFill>
                            <a:srgbClr val="1A1A1A"/>
                          </a:solidFill>
                        </a:rPr>
                        <a:t> aux </a:t>
                      </a:r>
                      <a:r>
                        <a:rPr lang="en-US" sz="1500" u="none" strike="noStrike" cap="none" dirty="0" err="1">
                          <a:solidFill>
                            <a:srgbClr val="1A1A1A"/>
                          </a:solidFill>
                        </a:rPr>
                        <a:t>investissements</a:t>
                      </a:r>
                      <a:r>
                        <a:rPr lang="en-US" sz="1500" u="none" strike="noStrike" cap="none" dirty="0">
                          <a:solidFill>
                            <a:srgbClr val="1A1A1A"/>
                          </a:solidFill>
                        </a:rPr>
                        <a:t> des communes</a:t>
                      </a:r>
                      <a:endParaRPr sz="1500" u="none" strike="noStrike" cap="none" dirty="0"/>
                    </a:p>
                  </a:txBody>
                  <a:tcPr marL="101600" marR="101600" marT="67733" marB="67733" anchor="ctr">
                    <a:lnL w="9525" cap="flat" cmpd="sng">
                      <a:solidFill>
                        <a:srgbClr val="D1E7D9"/>
                      </a:solidFill>
                      <a:prstDash val="solid"/>
                      <a:round/>
                      <a:headEnd type="none" w="sm" len="sm"/>
                      <a:tailEnd type="none" w="sm" len="sm"/>
                    </a:lnL>
                    <a:lnR w="9525" cap="flat" cmpd="sng">
                      <a:solidFill>
                        <a:srgbClr val="D1E7D9"/>
                      </a:solidFill>
                      <a:prstDash val="solid"/>
                      <a:round/>
                      <a:headEnd type="none" w="sm" len="sm"/>
                      <a:tailEnd type="none" w="sm" len="sm"/>
                    </a:lnR>
                    <a:lnT w="9525" cap="flat" cmpd="sng">
                      <a:solidFill>
                        <a:srgbClr val="D1E7D9"/>
                      </a:solidFill>
                      <a:prstDash val="solid"/>
                      <a:round/>
                      <a:headEnd type="none" w="sm" len="sm"/>
                      <a:tailEnd type="none" w="sm" len="sm"/>
                    </a:lnT>
                    <a:lnB w="9525" cap="flat" cmpd="sng">
                      <a:solidFill>
                        <a:srgbClr val="D1E7D9"/>
                      </a:solidFill>
                      <a:prstDash val="solid"/>
                      <a:round/>
                      <a:headEnd type="none" w="sm" len="sm"/>
                      <a:tailEnd type="none" w="sm" len="sm"/>
                    </a:lnB>
                    <a:solidFill>
                      <a:srgbClr val="FFFFFF"/>
                    </a:solidFill>
                  </a:tcPr>
                </a:tc>
                <a:extLst>
                  <a:ext uri="{0D108BD9-81ED-4DB2-BD59-A6C34878D82A}">
                    <a16:rowId xmlns:a16="http://schemas.microsoft.com/office/drawing/2014/main" val="10001"/>
                  </a:ext>
                </a:extLst>
              </a:tr>
              <a:tr h="780300">
                <a:tc>
                  <a:txBody>
                    <a:bodyPr/>
                    <a:lstStyle/>
                    <a:p>
                      <a:pPr marL="0" marR="0" lvl="0" indent="0" algn="l" rtl="0">
                        <a:spcBef>
                          <a:spcPts val="0"/>
                        </a:spcBef>
                        <a:spcAft>
                          <a:spcPts val="0"/>
                        </a:spcAft>
                        <a:buClr>
                          <a:srgbClr val="1A1A1A"/>
                        </a:buClr>
                        <a:buSzPts val="1100"/>
                        <a:buFont typeface="Calibri"/>
                        <a:buNone/>
                      </a:pPr>
                      <a:r>
                        <a:rPr lang="en-US" sz="1500" u="none" strike="noStrike" cap="none">
                          <a:solidFill>
                            <a:srgbClr val="1A1A1A"/>
                          </a:solidFill>
                        </a:rPr>
                        <a:t>Porté par</a:t>
                      </a:r>
                      <a:endParaRPr sz="1500" u="none" strike="noStrike" cap="none"/>
                    </a:p>
                  </a:txBody>
                  <a:tcPr marL="101600" marR="101600" marT="67733" marB="67733" anchor="ctr">
                    <a:lnL w="9525" cap="flat" cmpd="sng">
                      <a:solidFill>
                        <a:srgbClr val="D1E7D9"/>
                      </a:solidFill>
                      <a:prstDash val="solid"/>
                      <a:round/>
                      <a:headEnd type="none" w="sm" len="sm"/>
                      <a:tailEnd type="none" w="sm" len="sm"/>
                    </a:lnL>
                    <a:lnR w="9525" cap="flat" cmpd="sng">
                      <a:solidFill>
                        <a:srgbClr val="D1E7D9"/>
                      </a:solidFill>
                      <a:prstDash val="solid"/>
                      <a:round/>
                      <a:headEnd type="none" w="sm" len="sm"/>
                      <a:tailEnd type="none" w="sm" len="sm"/>
                    </a:lnR>
                    <a:lnT w="9525" cap="flat" cmpd="sng">
                      <a:solidFill>
                        <a:srgbClr val="D1E7D9"/>
                      </a:solidFill>
                      <a:prstDash val="solid"/>
                      <a:round/>
                      <a:headEnd type="none" w="sm" len="sm"/>
                      <a:tailEnd type="none" w="sm" len="sm"/>
                    </a:lnT>
                    <a:lnB w="9525" cap="flat" cmpd="sng">
                      <a:solidFill>
                        <a:srgbClr val="D1E7D9"/>
                      </a:solidFill>
                      <a:prstDash val="solid"/>
                      <a:round/>
                      <a:headEnd type="none" w="sm" len="sm"/>
                      <a:tailEnd type="none" w="sm" len="sm"/>
                    </a:lnB>
                    <a:solidFill>
                      <a:srgbClr val="F7FBF9"/>
                    </a:solidFill>
                  </a:tcPr>
                </a:tc>
                <a:tc>
                  <a:txBody>
                    <a:bodyPr/>
                    <a:lstStyle/>
                    <a:p>
                      <a:pPr marL="0" marR="0" lvl="0" indent="0" algn="l" rtl="0">
                        <a:spcBef>
                          <a:spcPts val="0"/>
                        </a:spcBef>
                        <a:spcAft>
                          <a:spcPts val="0"/>
                        </a:spcAft>
                        <a:buClr>
                          <a:srgbClr val="1A1A1A"/>
                        </a:buClr>
                        <a:buSzPts val="1100"/>
                        <a:buFont typeface="Calibri"/>
                        <a:buNone/>
                      </a:pPr>
                      <a:r>
                        <a:rPr lang="en-US" sz="1500" u="none" strike="noStrike" cap="none">
                          <a:solidFill>
                            <a:srgbClr val="1A1A1A"/>
                          </a:solidFill>
                        </a:rPr>
                        <a:t>CCBN</a:t>
                      </a:r>
                      <a:endParaRPr sz="1500" u="none" strike="noStrike" cap="none"/>
                    </a:p>
                  </a:txBody>
                  <a:tcPr marL="101600" marR="101600" marT="67733" marB="67733" anchor="ctr">
                    <a:lnL w="9525" cap="flat" cmpd="sng">
                      <a:solidFill>
                        <a:srgbClr val="D1E7D9"/>
                      </a:solidFill>
                      <a:prstDash val="solid"/>
                      <a:round/>
                      <a:headEnd type="none" w="sm" len="sm"/>
                      <a:tailEnd type="none" w="sm" len="sm"/>
                    </a:lnL>
                    <a:lnR w="9525" cap="flat" cmpd="sng">
                      <a:solidFill>
                        <a:srgbClr val="D1E7D9"/>
                      </a:solidFill>
                      <a:prstDash val="solid"/>
                      <a:round/>
                      <a:headEnd type="none" w="sm" len="sm"/>
                      <a:tailEnd type="none" w="sm" len="sm"/>
                    </a:lnR>
                    <a:lnT w="9525" cap="flat" cmpd="sng">
                      <a:solidFill>
                        <a:srgbClr val="D1E7D9"/>
                      </a:solidFill>
                      <a:prstDash val="solid"/>
                      <a:round/>
                      <a:headEnd type="none" w="sm" len="sm"/>
                      <a:tailEnd type="none" w="sm" len="sm"/>
                    </a:lnT>
                    <a:lnB w="9525" cap="flat" cmpd="sng">
                      <a:solidFill>
                        <a:srgbClr val="D1E7D9"/>
                      </a:solidFill>
                      <a:prstDash val="solid"/>
                      <a:round/>
                      <a:headEnd type="none" w="sm" len="sm"/>
                      <a:tailEnd type="none" w="sm" len="sm"/>
                    </a:lnB>
                    <a:solidFill>
                      <a:srgbClr val="F7FBF9"/>
                    </a:solidFill>
                  </a:tcPr>
                </a:tc>
                <a:tc>
                  <a:txBody>
                    <a:bodyPr/>
                    <a:lstStyle/>
                    <a:p>
                      <a:pPr marL="0" marR="0" lvl="0" indent="0" algn="l" rtl="0">
                        <a:spcBef>
                          <a:spcPts val="0"/>
                        </a:spcBef>
                        <a:spcAft>
                          <a:spcPts val="0"/>
                        </a:spcAft>
                        <a:buClr>
                          <a:srgbClr val="1A1A1A"/>
                        </a:buClr>
                        <a:buSzPts val="1100"/>
                        <a:buFont typeface="Calibri"/>
                        <a:buNone/>
                      </a:pPr>
                      <a:r>
                        <a:rPr lang="en-US" sz="1500" u="none" strike="noStrike" cap="none" dirty="0">
                          <a:solidFill>
                            <a:srgbClr val="1A1A1A"/>
                          </a:solidFill>
                        </a:rPr>
                        <a:t>État / </a:t>
                      </a:r>
                      <a:r>
                        <a:rPr lang="en-US" sz="1500" u="none" strike="noStrike" cap="none" dirty="0" err="1">
                          <a:solidFill>
                            <a:srgbClr val="1A1A1A"/>
                          </a:solidFill>
                        </a:rPr>
                        <a:t>Préfecture</a:t>
                      </a:r>
                      <a:r>
                        <a:rPr lang="en-US" sz="1500" u="none" strike="noStrike" cap="none" dirty="0">
                          <a:solidFill>
                            <a:srgbClr val="1A1A1A"/>
                          </a:solidFill>
                        </a:rPr>
                        <a:t> – DDT 77 / CCBN</a:t>
                      </a:r>
                      <a:endParaRPr sz="1500" u="none" strike="noStrike" cap="none" dirty="0"/>
                    </a:p>
                  </a:txBody>
                  <a:tcPr marL="101600" marR="101600" marT="67733" marB="67733" anchor="ctr">
                    <a:lnL w="9525" cap="flat" cmpd="sng">
                      <a:solidFill>
                        <a:srgbClr val="D1E7D9"/>
                      </a:solidFill>
                      <a:prstDash val="solid"/>
                      <a:round/>
                      <a:headEnd type="none" w="sm" len="sm"/>
                      <a:tailEnd type="none" w="sm" len="sm"/>
                    </a:lnL>
                    <a:lnR w="9525" cap="flat" cmpd="sng">
                      <a:solidFill>
                        <a:srgbClr val="D1E7D9"/>
                      </a:solidFill>
                      <a:prstDash val="solid"/>
                      <a:round/>
                      <a:headEnd type="none" w="sm" len="sm"/>
                      <a:tailEnd type="none" w="sm" len="sm"/>
                    </a:lnR>
                    <a:lnT w="9525" cap="flat" cmpd="sng">
                      <a:solidFill>
                        <a:srgbClr val="D1E7D9"/>
                      </a:solidFill>
                      <a:prstDash val="solid"/>
                      <a:round/>
                      <a:headEnd type="none" w="sm" len="sm"/>
                      <a:tailEnd type="none" w="sm" len="sm"/>
                    </a:lnT>
                    <a:lnB w="9525" cap="flat" cmpd="sng">
                      <a:solidFill>
                        <a:srgbClr val="D1E7D9"/>
                      </a:solidFill>
                      <a:prstDash val="solid"/>
                      <a:round/>
                      <a:headEnd type="none" w="sm" len="sm"/>
                      <a:tailEnd type="none" w="sm" len="sm"/>
                    </a:lnB>
                    <a:solidFill>
                      <a:srgbClr val="F7FBF9"/>
                    </a:solidFill>
                  </a:tcPr>
                </a:tc>
                <a:extLst>
                  <a:ext uri="{0D108BD9-81ED-4DB2-BD59-A6C34878D82A}">
                    <a16:rowId xmlns:a16="http://schemas.microsoft.com/office/drawing/2014/main" val="10002"/>
                  </a:ext>
                </a:extLst>
              </a:tr>
              <a:tr h="780300">
                <a:tc>
                  <a:txBody>
                    <a:bodyPr/>
                    <a:lstStyle/>
                    <a:p>
                      <a:pPr marL="0" marR="0" lvl="0" indent="0" algn="l" rtl="0">
                        <a:spcBef>
                          <a:spcPts val="0"/>
                        </a:spcBef>
                        <a:spcAft>
                          <a:spcPts val="0"/>
                        </a:spcAft>
                        <a:buClr>
                          <a:srgbClr val="1A1A1A"/>
                        </a:buClr>
                        <a:buSzPts val="1100"/>
                        <a:buFont typeface="Calibri"/>
                        <a:buNone/>
                      </a:pPr>
                      <a:r>
                        <a:rPr lang="en-US" sz="1500" u="none" strike="noStrike" cap="none">
                          <a:solidFill>
                            <a:srgbClr val="1A1A1A"/>
                          </a:solidFill>
                        </a:rPr>
                        <a:t>Durée</a:t>
                      </a:r>
                      <a:endParaRPr sz="1500" u="none" strike="noStrike" cap="none"/>
                    </a:p>
                  </a:txBody>
                  <a:tcPr marL="101600" marR="101600" marT="67733" marB="67733" anchor="ctr">
                    <a:lnL w="9525" cap="flat" cmpd="sng">
                      <a:solidFill>
                        <a:srgbClr val="D1E7D9"/>
                      </a:solidFill>
                      <a:prstDash val="solid"/>
                      <a:round/>
                      <a:headEnd type="none" w="sm" len="sm"/>
                      <a:tailEnd type="none" w="sm" len="sm"/>
                    </a:lnL>
                    <a:lnR w="9525" cap="flat" cmpd="sng">
                      <a:solidFill>
                        <a:srgbClr val="D1E7D9"/>
                      </a:solidFill>
                      <a:prstDash val="solid"/>
                      <a:round/>
                      <a:headEnd type="none" w="sm" len="sm"/>
                      <a:tailEnd type="none" w="sm" len="sm"/>
                    </a:lnR>
                    <a:lnT w="9525" cap="flat" cmpd="sng">
                      <a:solidFill>
                        <a:srgbClr val="D1E7D9"/>
                      </a:solidFill>
                      <a:prstDash val="solid"/>
                      <a:round/>
                      <a:headEnd type="none" w="sm" len="sm"/>
                      <a:tailEnd type="none" w="sm" len="sm"/>
                    </a:lnT>
                    <a:lnB w="9525" cap="flat" cmpd="sng">
                      <a:solidFill>
                        <a:srgbClr val="D1E7D9"/>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Clr>
                          <a:srgbClr val="1A1A1A"/>
                        </a:buClr>
                        <a:buSzPts val="1100"/>
                        <a:buFont typeface="Calibri"/>
                        <a:buNone/>
                      </a:pPr>
                      <a:r>
                        <a:rPr lang="en-US" sz="1500" u="none" strike="noStrike" cap="none">
                          <a:solidFill>
                            <a:srgbClr val="1A1A1A"/>
                          </a:solidFill>
                        </a:rPr>
                        <a:t>2022 – 2028</a:t>
                      </a:r>
                      <a:endParaRPr sz="1500" u="none" strike="noStrike" cap="none"/>
                    </a:p>
                  </a:txBody>
                  <a:tcPr marL="101600" marR="101600" marT="67733" marB="67733" anchor="ctr">
                    <a:lnL w="9525" cap="flat" cmpd="sng">
                      <a:solidFill>
                        <a:srgbClr val="D1E7D9"/>
                      </a:solidFill>
                      <a:prstDash val="solid"/>
                      <a:round/>
                      <a:headEnd type="none" w="sm" len="sm"/>
                      <a:tailEnd type="none" w="sm" len="sm"/>
                    </a:lnL>
                    <a:lnR w="9525" cap="flat" cmpd="sng">
                      <a:solidFill>
                        <a:srgbClr val="D1E7D9"/>
                      </a:solidFill>
                      <a:prstDash val="solid"/>
                      <a:round/>
                      <a:headEnd type="none" w="sm" len="sm"/>
                      <a:tailEnd type="none" w="sm" len="sm"/>
                    </a:lnR>
                    <a:lnT w="9525" cap="flat" cmpd="sng">
                      <a:solidFill>
                        <a:srgbClr val="D1E7D9"/>
                      </a:solidFill>
                      <a:prstDash val="solid"/>
                      <a:round/>
                      <a:headEnd type="none" w="sm" len="sm"/>
                      <a:tailEnd type="none" w="sm" len="sm"/>
                    </a:lnT>
                    <a:lnB w="9525" cap="flat" cmpd="sng">
                      <a:solidFill>
                        <a:srgbClr val="D1E7D9"/>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Clr>
                          <a:srgbClr val="1A1A1A"/>
                        </a:buClr>
                        <a:buSzPts val="1100"/>
                        <a:buFont typeface="Calibri"/>
                        <a:buNone/>
                      </a:pPr>
                      <a:r>
                        <a:rPr lang="en-US" sz="1500" u="none" strike="noStrike" cap="none">
                          <a:solidFill>
                            <a:srgbClr val="1A1A1A"/>
                          </a:solidFill>
                        </a:rPr>
                        <a:t>Arrivé à échéance mars 2026 (</a:t>
                      </a:r>
                      <a:r>
                        <a:rPr lang="en-US" sz="1500">
                          <a:solidFill>
                            <a:srgbClr val="1A1A1A"/>
                          </a:solidFill>
                        </a:rPr>
                        <a:t>en attente nouvelle contractualisation de l’Etat)</a:t>
                      </a:r>
                      <a:endParaRPr sz="1500" u="none" strike="noStrike" cap="none"/>
                    </a:p>
                  </a:txBody>
                  <a:tcPr marL="101600" marR="101600" marT="67733" marB="67733" anchor="ctr">
                    <a:lnL w="9525" cap="flat" cmpd="sng">
                      <a:solidFill>
                        <a:srgbClr val="D1E7D9"/>
                      </a:solidFill>
                      <a:prstDash val="solid"/>
                      <a:round/>
                      <a:headEnd type="none" w="sm" len="sm"/>
                      <a:tailEnd type="none" w="sm" len="sm"/>
                    </a:lnL>
                    <a:lnR w="9525" cap="flat" cmpd="sng">
                      <a:solidFill>
                        <a:srgbClr val="D1E7D9"/>
                      </a:solidFill>
                      <a:prstDash val="solid"/>
                      <a:round/>
                      <a:headEnd type="none" w="sm" len="sm"/>
                      <a:tailEnd type="none" w="sm" len="sm"/>
                    </a:lnR>
                    <a:lnT w="9525" cap="flat" cmpd="sng">
                      <a:solidFill>
                        <a:srgbClr val="D1E7D9"/>
                      </a:solidFill>
                      <a:prstDash val="solid"/>
                      <a:round/>
                      <a:headEnd type="none" w="sm" len="sm"/>
                      <a:tailEnd type="none" w="sm" len="sm"/>
                    </a:lnT>
                    <a:lnB w="9525" cap="flat" cmpd="sng">
                      <a:solidFill>
                        <a:srgbClr val="D1E7D9"/>
                      </a:solidFill>
                      <a:prstDash val="solid"/>
                      <a:round/>
                      <a:headEnd type="none" w="sm" len="sm"/>
                      <a:tailEnd type="none" w="sm" len="sm"/>
                    </a:lnB>
                    <a:solidFill>
                      <a:srgbClr val="FFFFFF"/>
                    </a:solidFill>
                  </a:tcPr>
                </a:tc>
                <a:extLst>
                  <a:ext uri="{0D108BD9-81ED-4DB2-BD59-A6C34878D82A}">
                    <a16:rowId xmlns:a16="http://schemas.microsoft.com/office/drawing/2014/main" val="10003"/>
                  </a:ext>
                </a:extLst>
              </a:tr>
              <a:tr h="780300">
                <a:tc>
                  <a:txBody>
                    <a:bodyPr/>
                    <a:lstStyle/>
                    <a:p>
                      <a:pPr marL="0" marR="0" lvl="0" indent="0" algn="l" rtl="0">
                        <a:spcBef>
                          <a:spcPts val="0"/>
                        </a:spcBef>
                        <a:spcAft>
                          <a:spcPts val="0"/>
                        </a:spcAft>
                        <a:buClr>
                          <a:srgbClr val="1A1A1A"/>
                        </a:buClr>
                        <a:buSzPts val="1100"/>
                        <a:buFont typeface="Calibri"/>
                        <a:buNone/>
                      </a:pPr>
                      <a:r>
                        <a:rPr lang="en-US" sz="1500" u="none" strike="noStrike" cap="none">
                          <a:solidFill>
                            <a:srgbClr val="1A1A1A"/>
                          </a:solidFill>
                        </a:rPr>
                        <a:t>Ce qu'il fait</a:t>
                      </a:r>
                      <a:endParaRPr sz="1500" u="none" strike="noStrike" cap="none"/>
                    </a:p>
                  </a:txBody>
                  <a:tcPr marL="101600" marR="101600" marT="67733" marB="67733" anchor="ctr">
                    <a:lnL w="9525" cap="flat" cmpd="sng">
                      <a:solidFill>
                        <a:srgbClr val="D1E7D9"/>
                      </a:solidFill>
                      <a:prstDash val="solid"/>
                      <a:round/>
                      <a:headEnd type="none" w="sm" len="sm"/>
                      <a:tailEnd type="none" w="sm" len="sm"/>
                    </a:lnL>
                    <a:lnR w="9525" cap="flat" cmpd="sng">
                      <a:solidFill>
                        <a:srgbClr val="D1E7D9"/>
                      </a:solidFill>
                      <a:prstDash val="solid"/>
                      <a:round/>
                      <a:headEnd type="none" w="sm" len="sm"/>
                      <a:tailEnd type="none" w="sm" len="sm"/>
                    </a:lnR>
                    <a:lnT w="9525" cap="flat" cmpd="sng">
                      <a:solidFill>
                        <a:srgbClr val="D1E7D9"/>
                      </a:solidFill>
                      <a:prstDash val="solid"/>
                      <a:round/>
                      <a:headEnd type="none" w="sm" len="sm"/>
                      <a:tailEnd type="none" w="sm" len="sm"/>
                    </a:lnT>
                    <a:lnB w="9525" cap="flat" cmpd="sng">
                      <a:solidFill>
                        <a:srgbClr val="D1E7D9"/>
                      </a:solidFill>
                      <a:prstDash val="solid"/>
                      <a:round/>
                      <a:headEnd type="none" w="sm" len="sm"/>
                      <a:tailEnd type="none" w="sm" len="sm"/>
                    </a:lnB>
                    <a:solidFill>
                      <a:srgbClr val="F7FBF9"/>
                    </a:solidFill>
                  </a:tcPr>
                </a:tc>
                <a:tc>
                  <a:txBody>
                    <a:bodyPr/>
                    <a:lstStyle/>
                    <a:p>
                      <a:pPr marL="0" marR="0" lvl="0" indent="0" algn="l" rtl="0">
                        <a:spcBef>
                          <a:spcPts val="0"/>
                        </a:spcBef>
                        <a:spcAft>
                          <a:spcPts val="0"/>
                        </a:spcAft>
                        <a:buClr>
                          <a:srgbClr val="1A1A1A"/>
                        </a:buClr>
                        <a:buSzPts val="1100"/>
                        <a:buFont typeface="Calibri"/>
                        <a:buNone/>
                      </a:pPr>
                      <a:r>
                        <a:rPr lang="en-US" sz="1500" u="none" strike="noStrike" cap="none">
                          <a:solidFill>
                            <a:srgbClr val="1A1A1A"/>
                          </a:solidFill>
                        </a:rPr>
                        <a:t>Fixe la stratégie, organise les actions</a:t>
                      </a:r>
                      <a:endParaRPr sz="1500" u="none" strike="noStrike" cap="none"/>
                    </a:p>
                  </a:txBody>
                  <a:tcPr marL="101600" marR="101600" marT="67733" marB="67733" anchor="ctr">
                    <a:lnL w="9525" cap="flat" cmpd="sng">
                      <a:solidFill>
                        <a:srgbClr val="D1E7D9"/>
                      </a:solidFill>
                      <a:prstDash val="solid"/>
                      <a:round/>
                      <a:headEnd type="none" w="sm" len="sm"/>
                      <a:tailEnd type="none" w="sm" len="sm"/>
                    </a:lnL>
                    <a:lnR w="9525" cap="flat" cmpd="sng">
                      <a:solidFill>
                        <a:srgbClr val="D1E7D9"/>
                      </a:solidFill>
                      <a:prstDash val="solid"/>
                      <a:round/>
                      <a:headEnd type="none" w="sm" len="sm"/>
                      <a:tailEnd type="none" w="sm" len="sm"/>
                    </a:lnR>
                    <a:lnT w="9525" cap="flat" cmpd="sng">
                      <a:solidFill>
                        <a:srgbClr val="D1E7D9"/>
                      </a:solidFill>
                      <a:prstDash val="solid"/>
                      <a:round/>
                      <a:headEnd type="none" w="sm" len="sm"/>
                      <a:tailEnd type="none" w="sm" len="sm"/>
                    </a:lnT>
                    <a:lnB w="9525" cap="flat" cmpd="sng">
                      <a:solidFill>
                        <a:srgbClr val="D1E7D9"/>
                      </a:solidFill>
                      <a:prstDash val="solid"/>
                      <a:round/>
                      <a:headEnd type="none" w="sm" len="sm"/>
                      <a:tailEnd type="none" w="sm" len="sm"/>
                    </a:lnB>
                    <a:solidFill>
                      <a:srgbClr val="F7FBF9"/>
                    </a:solidFill>
                  </a:tcPr>
                </a:tc>
                <a:tc>
                  <a:txBody>
                    <a:bodyPr/>
                    <a:lstStyle/>
                    <a:p>
                      <a:pPr marL="0" marR="0" lvl="0" indent="0" algn="l" rtl="0">
                        <a:spcBef>
                          <a:spcPts val="0"/>
                        </a:spcBef>
                        <a:spcAft>
                          <a:spcPts val="0"/>
                        </a:spcAft>
                        <a:buClr>
                          <a:srgbClr val="1A1A1A"/>
                        </a:buClr>
                        <a:buSzPts val="1100"/>
                        <a:buFont typeface="Calibri"/>
                        <a:buNone/>
                      </a:pPr>
                      <a:r>
                        <a:rPr lang="en-US" sz="1500" u="none" strike="noStrike" cap="none" dirty="0">
                          <a:solidFill>
                            <a:srgbClr val="1A1A1A"/>
                          </a:solidFill>
                        </a:rPr>
                        <a:t>Co-finance les actions </a:t>
                      </a:r>
                      <a:r>
                        <a:rPr lang="en-US" sz="1500" u="none" strike="noStrike" cap="none" dirty="0" err="1">
                          <a:solidFill>
                            <a:srgbClr val="1A1A1A"/>
                          </a:solidFill>
                        </a:rPr>
                        <a:t>prioritaires</a:t>
                      </a:r>
                      <a:endParaRPr sz="1500" u="none" strike="noStrike" cap="none" dirty="0"/>
                    </a:p>
                  </a:txBody>
                  <a:tcPr marL="101600" marR="101600" marT="67733" marB="67733" anchor="ctr">
                    <a:lnL w="9525" cap="flat" cmpd="sng">
                      <a:solidFill>
                        <a:srgbClr val="D1E7D9"/>
                      </a:solidFill>
                      <a:prstDash val="solid"/>
                      <a:round/>
                      <a:headEnd type="none" w="sm" len="sm"/>
                      <a:tailEnd type="none" w="sm" len="sm"/>
                    </a:lnL>
                    <a:lnR w="9525" cap="flat" cmpd="sng">
                      <a:solidFill>
                        <a:srgbClr val="D1E7D9"/>
                      </a:solidFill>
                      <a:prstDash val="solid"/>
                      <a:round/>
                      <a:headEnd type="none" w="sm" len="sm"/>
                      <a:tailEnd type="none" w="sm" len="sm"/>
                    </a:lnR>
                    <a:lnT w="9525" cap="flat" cmpd="sng">
                      <a:solidFill>
                        <a:srgbClr val="D1E7D9"/>
                      </a:solidFill>
                      <a:prstDash val="solid"/>
                      <a:round/>
                      <a:headEnd type="none" w="sm" len="sm"/>
                      <a:tailEnd type="none" w="sm" len="sm"/>
                    </a:lnT>
                    <a:lnB w="9525" cap="flat" cmpd="sng">
                      <a:solidFill>
                        <a:srgbClr val="D1E7D9"/>
                      </a:solidFill>
                      <a:prstDash val="solid"/>
                      <a:round/>
                      <a:headEnd type="none" w="sm" len="sm"/>
                      <a:tailEnd type="none" w="sm" len="sm"/>
                    </a:lnB>
                    <a:solidFill>
                      <a:srgbClr val="F7FBF9"/>
                    </a:solidFill>
                  </a:tcPr>
                </a:tc>
                <a:extLst>
                  <a:ext uri="{0D108BD9-81ED-4DB2-BD59-A6C34878D82A}">
                    <a16:rowId xmlns:a16="http://schemas.microsoft.com/office/drawing/2014/main" val="10004"/>
                  </a:ext>
                </a:extLst>
              </a:tr>
            </a:tbl>
          </a:graphicData>
        </a:graphic>
      </p:graphicFrame>
      <p:sp>
        <p:nvSpPr>
          <p:cNvPr id="102" name="Google Shape;102;p7"/>
          <p:cNvSpPr/>
          <p:nvPr/>
        </p:nvSpPr>
        <p:spPr>
          <a:xfrm>
            <a:off x="548640" y="5120640"/>
            <a:ext cx="11094720" cy="731520"/>
          </a:xfrm>
          <a:prstGeom prst="rect">
            <a:avLst/>
          </a:prstGeom>
          <a:solidFill>
            <a:srgbClr val="1A4731"/>
          </a:solidFill>
          <a:ln w="12700" cap="flat" cmpd="sng">
            <a:solidFill>
              <a:srgbClr val="1A4731"/>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03" name="Google Shape;103;p7"/>
          <p:cNvSpPr/>
          <p:nvPr/>
        </p:nvSpPr>
        <p:spPr>
          <a:xfrm>
            <a:off x="731520" y="5181600"/>
            <a:ext cx="10728960" cy="609600"/>
          </a:xfrm>
          <a:prstGeom prst="rect">
            <a:avLst/>
          </a:prstGeom>
          <a:noFill/>
          <a:ln>
            <a:noFill/>
          </a:ln>
        </p:spPr>
        <p:txBody>
          <a:bodyPr spcFirstLastPara="1" wrap="square" lIns="121900" tIns="60933" rIns="121900" bIns="60933" anchor="ctr" anchorCtr="0">
            <a:noAutofit/>
          </a:bodyPr>
          <a:lstStyle/>
          <a:p>
            <a:pPr algn="ctr" defTabSz="1219170">
              <a:buClr>
                <a:srgbClr val="FFFFFF"/>
              </a:buClr>
              <a:buSzPts val="1150"/>
            </a:pPr>
            <a:r>
              <a:rPr lang="en-US" sz="1533" b="1" kern="0">
                <a:solidFill>
                  <a:srgbClr val="FFFFFF"/>
                </a:solidFill>
                <a:latin typeface="Calibri"/>
                <a:ea typeface="Calibri"/>
                <a:cs typeface="Calibri"/>
                <a:sym typeface="Calibri"/>
              </a:rPr>
              <a:t>👉  Le PCAET fixe notre feuille de route. Le CRTE est un levier financier de l'État. Ces deux outils sont liés.</a:t>
            </a:r>
            <a:endParaRPr sz="1533" kern="0">
              <a:solidFill>
                <a:srgbClr val="000000"/>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9FAFB"/>
        </a:solidFill>
        <a:effectLst/>
      </p:bgPr>
    </p:bg>
    <p:spTree>
      <p:nvGrpSpPr>
        <p:cNvPr id="1" name="Shape 109"/>
        <p:cNvGrpSpPr/>
        <p:nvPr/>
      </p:nvGrpSpPr>
      <p:grpSpPr>
        <a:xfrm>
          <a:off x="0" y="0"/>
          <a:ext cx="0" cy="0"/>
          <a:chOff x="0" y="0"/>
          <a:chExt cx="0" cy="0"/>
        </a:xfrm>
      </p:grpSpPr>
      <p:sp>
        <p:nvSpPr>
          <p:cNvPr id="110" name="Google Shape;110;p8"/>
          <p:cNvSpPr/>
          <p:nvPr/>
        </p:nvSpPr>
        <p:spPr>
          <a:xfrm>
            <a:off x="0" y="0"/>
            <a:ext cx="12192000" cy="97536"/>
          </a:xfrm>
          <a:prstGeom prst="rect">
            <a:avLst/>
          </a:prstGeom>
          <a:solidFill>
            <a:srgbClr val="1D6B45"/>
          </a:solidFill>
          <a:ln w="12700" cap="flat" cmpd="sng">
            <a:solidFill>
              <a:srgbClr val="1D6B45"/>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11" name="Google Shape;111;p8"/>
          <p:cNvSpPr/>
          <p:nvPr/>
        </p:nvSpPr>
        <p:spPr>
          <a:xfrm>
            <a:off x="548640" y="170688"/>
            <a:ext cx="11094720" cy="670560"/>
          </a:xfrm>
          <a:prstGeom prst="rect">
            <a:avLst/>
          </a:prstGeom>
          <a:noFill/>
          <a:ln>
            <a:noFill/>
          </a:ln>
        </p:spPr>
        <p:txBody>
          <a:bodyPr spcFirstLastPara="1" wrap="square" lIns="0" tIns="0" rIns="0" bIns="0" anchor="ctr" anchorCtr="0">
            <a:noAutofit/>
          </a:bodyPr>
          <a:lstStyle/>
          <a:p>
            <a:pPr defTabSz="1219170">
              <a:buClr>
                <a:srgbClr val="1A4731"/>
              </a:buClr>
              <a:buSzPts val="2000"/>
            </a:pPr>
            <a:r>
              <a:rPr lang="en-US" sz="2667" b="1" kern="0">
                <a:solidFill>
                  <a:srgbClr val="1A4731"/>
                </a:solidFill>
                <a:latin typeface="Calibri"/>
                <a:ea typeface="Calibri"/>
                <a:cs typeface="Calibri"/>
                <a:sym typeface="Calibri"/>
              </a:rPr>
              <a:t>Le rôle de chacun</a:t>
            </a:r>
            <a:endParaRPr sz="2667" kern="0">
              <a:solidFill>
                <a:srgbClr val="000000"/>
              </a:solidFill>
              <a:latin typeface="Calibri"/>
              <a:ea typeface="Calibri"/>
              <a:cs typeface="Calibri"/>
              <a:sym typeface="Calibri"/>
            </a:endParaRPr>
          </a:p>
        </p:txBody>
      </p:sp>
      <p:sp>
        <p:nvSpPr>
          <p:cNvPr id="112" name="Google Shape;112;p8"/>
          <p:cNvSpPr/>
          <p:nvPr/>
        </p:nvSpPr>
        <p:spPr>
          <a:xfrm>
            <a:off x="548640" y="877824"/>
            <a:ext cx="11094720" cy="36576"/>
          </a:xfrm>
          <a:prstGeom prst="rect">
            <a:avLst/>
          </a:prstGeom>
          <a:solidFill>
            <a:srgbClr val="4CAF73"/>
          </a:solidFill>
          <a:ln w="12700" cap="flat" cmpd="sng">
            <a:solidFill>
              <a:srgbClr val="4CAF73"/>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13" name="Google Shape;113;p8"/>
          <p:cNvSpPr/>
          <p:nvPr/>
        </p:nvSpPr>
        <p:spPr>
          <a:xfrm>
            <a:off x="426720" y="1036320"/>
            <a:ext cx="3535680" cy="609600"/>
          </a:xfrm>
          <a:prstGeom prst="rect">
            <a:avLst/>
          </a:prstGeom>
          <a:solidFill>
            <a:srgbClr val="1D6B45"/>
          </a:solidFill>
          <a:ln w="12700" cap="flat" cmpd="sng">
            <a:solidFill>
              <a:srgbClr val="1D6B45"/>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14" name="Google Shape;114;p8"/>
          <p:cNvSpPr/>
          <p:nvPr/>
        </p:nvSpPr>
        <p:spPr>
          <a:xfrm>
            <a:off x="426720" y="1036320"/>
            <a:ext cx="3535680" cy="609600"/>
          </a:xfrm>
          <a:prstGeom prst="rect">
            <a:avLst/>
          </a:prstGeom>
          <a:noFill/>
          <a:ln>
            <a:noFill/>
          </a:ln>
        </p:spPr>
        <p:txBody>
          <a:bodyPr spcFirstLastPara="1" wrap="square" lIns="0" tIns="0" rIns="0" bIns="0" anchor="ctr" anchorCtr="0">
            <a:noAutofit/>
          </a:bodyPr>
          <a:lstStyle/>
          <a:p>
            <a:pPr algn="ctr" defTabSz="1219170">
              <a:buClr>
                <a:srgbClr val="FFFFFF"/>
              </a:buClr>
              <a:buSzPts val="1300"/>
            </a:pPr>
            <a:r>
              <a:rPr lang="en-US" sz="1733" b="1" kern="0">
                <a:solidFill>
                  <a:srgbClr val="FFFFFF"/>
                </a:solidFill>
                <a:latin typeface="Calibri"/>
                <a:ea typeface="Calibri"/>
                <a:cs typeface="Calibri"/>
                <a:sym typeface="Calibri"/>
              </a:rPr>
              <a:t>La CCBN</a:t>
            </a:r>
            <a:endParaRPr sz="1733" kern="0">
              <a:solidFill>
                <a:srgbClr val="000000"/>
              </a:solidFill>
              <a:latin typeface="Calibri"/>
              <a:ea typeface="Calibri"/>
              <a:cs typeface="Calibri"/>
              <a:sym typeface="Calibri"/>
            </a:endParaRPr>
          </a:p>
        </p:txBody>
      </p:sp>
      <p:sp>
        <p:nvSpPr>
          <p:cNvPr id="115" name="Google Shape;115;p8"/>
          <p:cNvSpPr/>
          <p:nvPr/>
        </p:nvSpPr>
        <p:spPr>
          <a:xfrm>
            <a:off x="426720" y="1645920"/>
            <a:ext cx="3535680" cy="4328160"/>
          </a:xfrm>
          <a:prstGeom prst="rect">
            <a:avLst/>
          </a:prstGeom>
          <a:solidFill>
            <a:srgbClr val="FFFFFF"/>
          </a:solidFill>
          <a:ln w="12700" cap="flat" cmpd="sng">
            <a:solidFill>
              <a:srgbClr val="E2E8F0"/>
            </a:solidFill>
            <a:prstDash val="solid"/>
            <a:round/>
            <a:headEnd type="none" w="sm" len="sm"/>
            <a:tailEnd type="none" w="sm" len="sm"/>
          </a:ln>
          <a:effectLst>
            <a:outerShdw blurRad="101600" dist="25400" dir="8100000" algn="bl" rotWithShape="0">
              <a:srgbClr val="000000">
                <a:alpha val="10196"/>
              </a:srgbClr>
            </a:outerShd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16" name="Google Shape;116;p8"/>
          <p:cNvSpPr/>
          <p:nvPr/>
        </p:nvSpPr>
        <p:spPr>
          <a:xfrm>
            <a:off x="573024" y="1804416"/>
            <a:ext cx="3230880" cy="3901440"/>
          </a:xfrm>
          <a:prstGeom prst="rect">
            <a:avLst/>
          </a:prstGeom>
          <a:noFill/>
          <a:ln>
            <a:noFill/>
          </a:ln>
        </p:spPr>
        <p:txBody>
          <a:bodyPr spcFirstLastPara="1" wrap="square" lIns="121900" tIns="60933" rIns="121900" bIns="60933" anchor="t" anchorCtr="0">
            <a:noAutofit/>
          </a:bodyPr>
          <a:lstStyle/>
          <a:p>
            <a:pPr marL="457189" indent="-457189" defTabSz="1219170">
              <a:buClr>
                <a:srgbClr val="1A1A1A"/>
              </a:buClr>
              <a:buSzPts val="1050"/>
              <a:buFont typeface="Calibri"/>
              <a:buChar char="•"/>
            </a:pPr>
            <a:r>
              <a:rPr lang="en-US" sz="1400" kern="0">
                <a:solidFill>
                  <a:srgbClr val="1A1A1A"/>
                </a:solidFill>
                <a:latin typeface="Calibri"/>
                <a:ea typeface="Calibri"/>
                <a:cs typeface="Calibri"/>
                <a:sym typeface="Calibri"/>
              </a:rPr>
              <a:t>Pilote et coordonne la politique</a:t>
            </a:r>
            <a:endParaRPr sz="1400" kern="0">
              <a:solidFill>
                <a:srgbClr val="000000"/>
              </a:solidFill>
              <a:latin typeface="Calibri"/>
              <a:ea typeface="Calibri"/>
              <a:cs typeface="Calibri"/>
              <a:sym typeface="Calibri"/>
            </a:endParaRPr>
          </a:p>
          <a:p>
            <a:pPr marL="457189" indent="-457189" defTabSz="1219170">
              <a:buClr>
                <a:srgbClr val="1A1A1A"/>
              </a:buClr>
              <a:buSzPts val="1050"/>
              <a:buFont typeface="Calibri"/>
              <a:buChar char="•"/>
            </a:pPr>
            <a:r>
              <a:rPr lang="en-US" sz="1400" kern="0">
                <a:solidFill>
                  <a:srgbClr val="1A1A1A"/>
                </a:solidFill>
                <a:latin typeface="Calibri"/>
                <a:ea typeface="Calibri"/>
                <a:cs typeface="Calibri"/>
                <a:sym typeface="Calibri"/>
              </a:rPr>
              <a:t>Monte et suit les financements</a:t>
            </a:r>
            <a:endParaRPr sz="1400" kern="0">
              <a:solidFill>
                <a:srgbClr val="000000"/>
              </a:solidFill>
              <a:latin typeface="Calibri"/>
              <a:ea typeface="Calibri"/>
              <a:cs typeface="Calibri"/>
              <a:sym typeface="Calibri"/>
            </a:endParaRPr>
          </a:p>
          <a:p>
            <a:pPr marL="457189" indent="-457189" defTabSz="1219170">
              <a:buClr>
                <a:srgbClr val="1A1A1A"/>
              </a:buClr>
              <a:buSzPts val="1050"/>
              <a:buFont typeface="Calibri"/>
              <a:buChar char="•"/>
            </a:pPr>
            <a:r>
              <a:rPr lang="en-US" sz="1400" kern="0">
                <a:solidFill>
                  <a:srgbClr val="1A1A1A"/>
                </a:solidFill>
                <a:latin typeface="Calibri"/>
                <a:ea typeface="Calibri"/>
                <a:cs typeface="Calibri"/>
                <a:sym typeface="Calibri"/>
              </a:rPr>
              <a:t>Organise les événements</a:t>
            </a:r>
            <a:endParaRPr sz="1400" kern="0">
              <a:solidFill>
                <a:srgbClr val="000000"/>
              </a:solidFill>
              <a:latin typeface="Calibri"/>
              <a:ea typeface="Calibri"/>
              <a:cs typeface="Calibri"/>
              <a:sym typeface="Calibri"/>
            </a:endParaRPr>
          </a:p>
          <a:p>
            <a:pPr marL="457189" indent="-457189" defTabSz="1219170">
              <a:buClr>
                <a:srgbClr val="1A1A1A"/>
              </a:buClr>
              <a:buSzPts val="1050"/>
              <a:buFont typeface="Calibri"/>
              <a:buChar char="•"/>
            </a:pPr>
            <a:r>
              <a:rPr lang="en-US" sz="1400" kern="0">
                <a:solidFill>
                  <a:srgbClr val="1A1A1A"/>
                </a:solidFill>
                <a:latin typeface="Calibri"/>
                <a:ea typeface="Calibri"/>
                <a:cs typeface="Calibri"/>
                <a:sym typeface="Calibri"/>
              </a:rPr>
              <a:t>Anime le réseau partenarial</a:t>
            </a:r>
            <a:endParaRPr sz="1400" kern="0">
              <a:solidFill>
                <a:srgbClr val="000000"/>
              </a:solidFill>
              <a:latin typeface="Calibri"/>
              <a:ea typeface="Calibri"/>
              <a:cs typeface="Calibri"/>
              <a:sym typeface="Calibri"/>
            </a:endParaRPr>
          </a:p>
          <a:p>
            <a:pPr marL="457189" indent="-457189" defTabSz="1219170">
              <a:buClr>
                <a:srgbClr val="1A1A1A"/>
              </a:buClr>
              <a:buSzPts val="1050"/>
              <a:buFont typeface="Calibri"/>
              <a:buChar char="•"/>
            </a:pPr>
            <a:r>
              <a:rPr lang="en-US" sz="1400" kern="0">
                <a:solidFill>
                  <a:srgbClr val="1A1A1A"/>
                </a:solidFill>
                <a:latin typeface="Calibri"/>
                <a:ea typeface="Calibri"/>
                <a:cs typeface="Calibri"/>
                <a:sym typeface="Calibri"/>
              </a:rPr>
              <a:t>Assure le reporting institutionnel</a:t>
            </a:r>
            <a:endParaRPr sz="1400" kern="0">
              <a:solidFill>
                <a:srgbClr val="000000"/>
              </a:solidFill>
              <a:latin typeface="Calibri"/>
              <a:ea typeface="Calibri"/>
              <a:cs typeface="Calibri"/>
              <a:sym typeface="Calibri"/>
            </a:endParaRPr>
          </a:p>
        </p:txBody>
      </p:sp>
      <p:sp>
        <p:nvSpPr>
          <p:cNvPr id="117" name="Google Shape;117;p8"/>
          <p:cNvSpPr/>
          <p:nvPr/>
        </p:nvSpPr>
        <p:spPr>
          <a:xfrm>
            <a:off x="4206240" y="1036320"/>
            <a:ext cx="3535680" cy="609600"/>
          </a:xfrm>
          <a:prstGeom prst="rect">
            <a:avLst/>
          </a:prstGeom>
          <a:solidFill>
            <a:srgbClr val="2E7D52"/>
          </a:solidFill>
          <a:ln w="12700" cap="flat" cmpd="sng">
            <a:solidFill>
              <a:srgbClr val="2E7D52"/>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18" name="Google Shape;118;p8"/>
          <p:cNvSpPr/>
          <p:nvPr/>
        </p:nvSpPr>
        <p:spPr>
          <a:xfrm>
            <a:off x="4206240" y="1036320"/>
            <a:ext cx="3535680" cy="609600"/>
          </a:xfrm>
          <a:prstGeom prst="rect">
            <a:avLst/>
          </a:prstGeom>
          <a:noFill/>
          <a:ln>
            <a:noFill/>
          </a:ln>
        </p:spPr>
        <p:txBody>
          <a:bodyPr spcFirstLastPara="1" wrap="square" lIns="0" tIns="0" rIns="0" bIns="0" anchor="ctr" anchorCtr="0">
            <a:noAutofit/>
          </a:bodyPr>
          <a:lstStyle/>
          <a:p>
            <a:pPr algn="ctr" defTabSz="1219170">
              <a:buClr>
                <a:srgbClr val="FFFFFF"/>
              </a:buClr>
              <a:buSzPts val="1300"/>
            </a:pPr>
            <a:r>
              <a:rPr lang="en-US" sz="1733" b="1" kern="0">
                <a:solidFill>
                  <a:srgbClr val="FFFFFF"/>
                </a:solidFill>
                <a:latin typeface="Calibri"/>
                <a:ea typeface="Calibri"/>
                <a:cs typeface="Calibri"/>
                <a:sym typeface="Calibri"/>
              </a:rPr>
              <a:t>Les élus de la commission</a:t>
            </a:r>
            <a:endParaRPr sz="1733" kern="0">
              <a:solidFill>
                <a:srgbClr val="000000"/>
              </a:solidFill>
              <a:latin typeface="Calibri"/>
              <a:ea typeface="Calibri"/>
              <a:cs typeface="Calibri"/>
              <a:sym typeface="Calibri"/>
            </a:endParaRPr>
          </a:p>
        </p:txBody>
      </p:sp>
      <p:sp>
        <p:nvSpPr>
          <p:cNvPr id="119" name="Google Shape;119;p8"/>
          <p:cNvSpPr/>
          <p:nvPr/>
        </p:nvSpPr>
        <p:spPr>
          <a:xfrm>
            <a:off x="4206240" y="1645920"/>
            <a:ext cx="3535680" cy="4328160"/>
          </a:xfrm>
          <a:prstGeom prst="rect">
            <a:avLst/>
          </a:prstGeom>
          <a:solidFill>
            <a:srgbClr val="FFFFFF"/>
          </a:solidFill>
          <a:ln w="12700" cap="flat" cmpd="sng">
            <a:solidFill>
              <a:srgbClr val="E2E8F0"/>
            </a:solidFill>
            <a:prstDash val="solid"/>
            <a:round/>
            <a:headEnd type="none" w="sm" len="sm"/>
            <a:tailEnd type="none" w="sm" len="sm"/>
          </a:ln>
          <a:effectLst>
            <a:outerShdw blurRad="101600" dist="25400" dir="8100000" algn="bl" rotWithShape="0">
              <a:srgbClr val="000000">
                <a:alpha val="10196"/>
              </a:srgbClr>
            </a:outerShd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20" name="Google Shape;120;p8"/>
          <p:cNvSpPr/>
          <p:nvPr/>
        </p:nvSpPr>
        <p:spPr>
          <a:xfrm>
            <a:off x="4352544" y="1804416"/>
            <a:ext cx="3230880" cy="3901440"/>
          </a:xfrm>
          <a:prstGeom prst="rect">
            <a:avLst/>
          </a:prstGeom>
          <a:noFill/>
          <a:ln>
            <a:noFill/>
          </a:ln>
        </p:spPr>
        <p:txBody>
          <a:bodyPr spcFirstLastPara="1" wrap="square" lIns="121900" tIns="60933" rIns="121900" bIns="60933" anchor="t" anchorCtr="0">
            <a:noAutofit/>
          </a:bodyPr>
          <a:lstStyle/>
          <a:p>
            <a:pPr marL="457189" indent="-457189" defTabSz="1219170">
              <a:buClr>
                <a:srgbClr val="1A1A1A"/>
              </a:buClr>
              <a:buSzPts val="1050"/>
              <a:buFont typeface="Calibri"/>
              <a:buChar char="•"/>
            </a:pPr>
            <a:r>
              <a:rPr lang="en-US" sz="1400" kern="0">
                <a:solidFill>
                  <a:srgbClr val="1A1A1A"/>
                </a:solidFill>
                <a:latin typeface="Calibri"/>
                <a:ea typeface="Calibri"/>
                <a:cs typeface="Calibri"/>
                <a:sym typeface="Calibri"/>
              </a:rPr>
              <a:t>Suivent les orientations stratégiques</a:t>
            </a:r>
            <a:endParaRPr sz="1400" kern="0">
              <a:solidFill>
                <a:srgbClr val="000000"/>
              </a:solidFill>
              <a:latin typeface="Calibri"/>
              <a:ea typeface="Calibri"/>
              <a:cs typeface="Calibri"/>
              <a:sym typeface="Calibri"/>
            </a:endParaRPr>
          </a:p>
          <a:p>
            <a:pPr marL="457189" indent="-457189" defTabSz="1219170">
              <a:buClr>
                <a:srgbClr val="1A1A1A"/>
              </a:buClr>
              <a:buSzPts val="1050"/>
              <a:buFont typeface="Calibri"/>
              <a:buChar char="•"/>
            </a:pPr>
            <a:r>
              <a:rPr lang="en-US" sz="1400" kern="0">
                <a:solidFill>
                  <a:srgbClr val="1A1A1A"/>
                </a:solidFill>
                <a:latin typeface="Calibri"/>
                <a:ea typeface="Calibri"/>
                <a:cs typeface="Calibri"/>
                <a:sym typeface="Calibri"/>
              </a:rPr>
              <a:t>Relaient politiquement les actions</a:t>
            </a:r>
            <a:endParaRPr sz="1400" kern="0">
              <a:solidFill>
                <a:srgbClr val="000000"/>
              </a:solidFill>
              <a:latin typeface="Calibri"/>
              <a:ea typeface="Calibri"/>
              <a:cs typeface="Calibri"/>
              <a:sym typeface="Calibri"/>
            </a:endParaRPr>
          </a:p>
          <a:p>
            <a:pPr marL="457189" indent="-457189" defTabSz="1219170">
              <a:buClr>
                <a:srgbClr val="1A1A1A"/>
              </a:buClr>
              <a:buSzPts val="1050"/>
              <a:buFont typeface="Calibri"/>
              <a:buChar char="•"/>
            </a:pPr>
            <a:r>
              <a:rPr lang="en-US" sz="1400" kern="0">
                <a:solidFill>
                  <a:srgbClr val="1A1A1A"/>
                </a:solidFill>
                <a:latin typeface="Calibri"/>
                <a:ea typeface="Calibri"/>
                <a:cs typeface="Calibri"/>
                <a:sym typeface="Calibri"/>
              </a:rPr>
              <a:t>Identifient les besoins locaux</a:t>
            </a:r>
            <a:endParaRPr sz="1400" kern="0">
              <a:solidFill>
                <a:srgbClr val="000000"/>
              </a:solidFill>
              <a:latin typeface="Calibri"/>
              <a:ea typeface="Calibri"/>
              <a:cs typeface="Calibri"/>
              <a:sym typeface="Calibri"/>
            </a:endParaRPr>
          </a:p>
          <a:p>
            <a:pPr marL="457189" indent="-457189" defTabSz="1219170">
              <a:buClr>
                <a:srgbClr val="1A1A1A"/>
              </a:buClr>
              <a:buSzPts val="1050"/>
              <a:buFont typeface="Calibri"/>
              <a:buChar char="•"/>
            </a:pPr>
            <a:r>
              <a:rPr lang="en-US" sz="1400" kern="0">
                <a:solidFill>
                  <a:srgbClr val="1A1A1A"/>
                </a:solidFill>
                <a:latin typeface="Calibri"/>
                <a:ea typeface="Calibri"/>
                <a:cs typeface="Calibri"/>
                <a:sym typeface="Calibri"/>
              </a:rPr>
              <a:t>Mobilisent les communes membres</a:t>
            </a:r>
            <a:endParaRPr sz="1400" kern="0">
              <a:solidFill>
                <a:srgbClr val="000000"/>
              </a:solidFill>
              <a:latin typeface="Calibri"/>
              <a:ea typeface="Calibri"/>
              <a:cs typeface="Calibri"/>
              <a:sym typeface="Calibri"/>
            </a:endParaRPr>
          </a:p>
          <a:p>
            <a:pPr marL="457189" indent="-457189" defTabSz="1219170">
              <a:buClr>
                <a:srgbClr val="1A1A1A"/>
              </a:buClr>
              <a:buSzPts val="1050"/>
              <a:buFont typeface="Calibri"/>
              <a:buChar char="•"/>
            </a:pPr>
            <a:r>
              <a:rPr lang="en-US" sz="1400" kern="0">
                <a:solidFill>
                  <a:srgbClr val="1A1A1A"/>
                </a:solidFill>
                <a:latin typeface="Calibri"/>
                <a:ea typeface="Calibri"/>
                <a:cs typeface="Calibri"/>
                <a:sym typeface="Calibri"/>
              </a:rPr>
              <a:t>Émettent un avis sur les priorités annuelles</a:t>
            </a:r>
            <a:endParaRPr sz="1400" kern="0">
              <a:solidFill>
                <a:srgbClr val="000000"/>
              </a:solidFill>
              <a:latin typeface="Calibri"/>
              <a:ea typeface="Calibri"/>
              <a:cs typeface="Calibri"/>
              <a:sym typeface="Calibri"/>
            </a:endParaRPr>
          </a:p>
        </p:txBody>
      </p:sp>
      <p:sp>
        <p:nvSpPr>
          <p:cNvPr id="121" name="Google Shape;121;p8"/>
          <p:cNvSpPr/>
          <p:nvPr/>
        </p:nvSpPr>
        <p:spPr>
          <a:xfrm>
            <a:off x="7985760" y="1036320"/>
            <a:ext cx="3535680" cy="609600"/>
          </a:xfrm>
          <a:prstGeom prst="rect">
            <a:avLst/>
          </a:prstGeom>
          <a:solidFill>
            <a:srgbClr val="4CAF73"/>
          </a:solidFill>
          <a:ln w="12700" cap="flat" cmpd="sng">
            <a:solidFill>
              <a:srgbClr val="4CAF73"/>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22" name="Google Shape;122;p8"/>
          <p:cNvSpPr/>
          <p:nvPr/>
        </p:nvSpPr>
        <p:spPr>
          <a:xfrm>
            <a:off x="7985760" y="1036320"/>
            <a:ext cx="3535680" cy="609600"/>
          </a:xfrm>
          <a:prstGeom prst="rect">
            <a:avLst/>
          </a:prstGeom>
          <a:noFill/>
          <a:ln>
            <a:noFill/>
          </a:ln>
        </p:spPr>
        <p:txBody>
          <a:bodyPr spcFirstLastPara="1" wrap="square" lIns="0" tIns="0" rIns="0" bIns="0" anchor="ctr" anchorCtr="0">
            <a:noAutofit/>
          </a:bodyPr>
          <a:lstStyle/>
          <a:p>
            <a:pPr algn="ctr" defTabSz="1219170">
              <a:buClr>
                <a:srgbClr val="FFFFFF"/>
              </a:buClr>
              <a:buSzPts val="1300"/>
            </a:pPr>
            <a:r>
              <a:rPr lang="en-US" sz="1733" b="1" kern="0">
                <a:solidFill>
                  <a:srgbClr val="FFFFFF"/>
                </a:solidFill>
                <a:latin typeface="Calibri"/>
                <a:ea typeface="Calibri"/>
                <a:cs typeface="Calibri"/>
                <a:sym typeface="Calibri"/>
              </a:rPr>
              <a:t>Les communes</a:t>
            </a:r>
            <a:endParaRPr sz="1733" kern="0">
              <a:solidFill>
                <a:srgbClr val="000000"/>
              </a:solidFill>
              <a:latin typeface="Calibri"/>
              <a:ea typeface="Calibri"/>
              <a:cs typeface="Calibri"/>
              <a:sym typeface="Calibri"/>
            </a:endParaRPr>
          </a:p>
        </p:txBody>
      </p:sp>
      <p:sp>
        <p:nvSpPr>
          <p:cNvPr id="123" name="Google Shape;123;p8"/>
          <p:cNvSpPr/>
          <p:nvPr/>
        </p:nvSpPr>
        <p:spPr>
          <a:xfrm>
            <a:off x="7985760" y="1645920"/>
            <a:ext cx="3535680" cy="4328160"/>
          </a:xfrm>
          <a:prstGeom prst="rect">
            <a:avLst/>
          </a:prstGeom>
          <a:solidFill>
            <a:srgbClr val="FFFFFF"/>
          </a:solidFill>
          <a:ln w="12700" cap="flat" cmpd="sng">
            <a:solidFill>
              <a:srgbClr val="E2E8F0"/>
            </a:solidFill>
            <a:prstDash val="solid"/>
            <a:round/>
            <a:headEnd type="none" w="sm" len="sm"/>
            <a:tailEnd type="none" w="sm" len="sm"/>
          </a:ln>
          <a:effectLst>
            <a:outerShdw blurRad="101600" dist="25400" dir="8100000" algn="bl" rotWithShape="0">
              <a:srgbClr val="000000">
                <a:alpha val="10196"/>
              </a:srgbClr>
            </a:outerShd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24" name="Google Shape;124;p8"/>
          <p:cNvSpPr/>
          <p:nvPr/>
        </p:nvSpPr>
        <p:spPr>
          <a:xfrm>
            <a:off x="8132064" y="1804416"/>
            <a:ext cx="3230880" cy="3901440"/>
          </a:xfrm>
          <a:prstGeom prst="rect">
            <a:avLst/>
          </a:prstGeom>
          <a:noFill/>
          <a:ln>
            <a:noFill/>
          </a:ln>
        </p:spPr>
        <p:txBody>
          <a:bodyPr spcFirstLastPara="1" wrap="square" lIns="121900" tIns="60933" rIns="121900" bIns="60933" anchor="t" anchorCtr="0">
            <a:noAutofit/>
          </a:bodyPr>
          <a:lstStyle/>
          <a:p>
            <a:pPr marL="457189" indent="-457189" defTabSz="1219170">
              <a:buClr>
                <a:srgbClr val="1A1A1A"/>
              </a:buClr>
              <a:buSzPts val="1050"/>
              <a:buFont typeface="Calibri"/>
              <a:buChar char="•"/>
            </a:pPr>
            <a:r>
              <a:rPr lang="en-US" sz="1400" kern="0" dirty="0" err="1">
                <a:solidFill>
                  <a:srgbClr val="1A1A1A"/>
                </a:solidFill>
                <a:latin typeface="Calibri"/>
                <a:ea typeface="Calibri"/>
                <a:cs typeface="Calibri"/>
                <a:sym typeface="Calibri"/>
              </a:rPr>
              <a:t>Diffusent</a:t>
            </a:r>
            <a:r>
              <a:rPr lang="en-US" sz="1400" kern="0" dirty="0">
                <a:solidFill>
                  <a:srgbClr val="1A1A1A"/>
                </a:solidFill>
                <a:latin typeface="Calibri"/>
                <a:ea typeface="Calibri"/>
                <a:cs typeface="Calibri"/>
                <a:sym typeface="Calibri"/>
              </a:rPr>
              <a:t> </a:t>
            </a:r>
            <a:r>
              <a:rPr lang="en-US" sz="1400" kern="0" dirty="0" err="1">
                <a:solidFill>
                  <a:srgbClr val="1A1A1A"/>
                </a:solidFill>
                <a:latin typeface="Calibri"/>
                <a:ea typeface="Calibri"/>
                <a:cs typeface="Calibri"/>
                <a:sym typeface="Calibri"/>
              </a:rPr>
              <a:t>l'information</a:t>
            </a:r>
            <a:r>
              <a:rPr lang="en-US" sz="1400" kern="0" dirty="0">
                <a:solidFill>
                  <a:srgbClr val="1A1A1A"/>
                </a:solidFill>
                <a:latin typeface="Calibri"/>
                <a:ea typeface="Calibri"/>
                <a:cs typeface="Calibri"/>
                <a:sym typeface="Calibri"/>
              </a:rPr>
              <a:t> aux habitants</a:t>
            </a:r>
            <a:endParaRPr sz="1400" kern="0" dirty="0">
              <a:solidFill>
                <a:srgbClr val="000000"/>
              </a:solidFill>
              <a:latin typeface="Calibri"/>
              <a:ea typeface="Calibri"/>
              <a:cs typeface="Calibri"/>
              <a:sym typeface="Calibri"/>
            </a:endParaRPr>
          </a:p>
          <a:p>
            <a:pPr marL="457189" indent="-457189" defTabSz="1219170">
              <a:buClr>
                <a:srgbClr val="1A1A1A"/>
              </a:buClr>
              <a:buSzPts val="1050"/>
              <a:buFont typeface="Calibri"/>
              <a:buChar char="•"/>
            </a:pPr>
            <a:r>
              <a:rPr lang="en-US" sz="1400" kern="0" dirty="0" err="1">
                <a:solidFill>
                  <a:srgbClr val="1A1A1A"/>
                </a:solidFill>
                <a:latin typeface="Calibri"/>
                <a:ea typeface="Calibri"/>
                <a:cs typeface="Calibri"/>
                <a:sym typeface="Calibri"/>
              </a:rPr>
              <a:t>Mobilisent</a:t>
            </a:r>
            <a:r>
              <a:rPr lang="en-US" sz="1400" kern="0" dirty="0">
                <a:solidFill>
                  <a:srgbClr val="1A1A1A"/>
                </a:solidFill>
                <a:latin typeface="Calibri"/>
                <a:ea typeface="Calibri"/>
                <a:cs typeface="Calibri"/>
                <a:sym typeface="Calibri"/>
              </a:rPr>
              <a:t> les publics </a:t>
            </a:r>
            <a:r>
              <a:rPr lang="en-US" sz="1400" kern="0" dirty="0" err="1">
                <a:solidFill>
                  <a:srgbClr val="1A1A1A"/>
                </a:solidFill>
                <a:latin typeface="Calibri"/>
                <a:ea typeface="Calibri"/>
                <a:cs typeface="Calibri"/>
                <a:sym typeface="Calibri"/>
              </a:rPr>
              <a:t>locaux</a:t>
            </a:r>
            <a:endParaRPr sz="1400" kern="0" dirty="0">
              <a:solidFill>
                <a:srgbClr val="000000"/>
              </a:solidFill>
              <a:latin typeface="Calibri"/>
              <a:ea typeface="Calibri"/>
              <a:cs typeface="Calibri"/>
              <a:sym typeface="Calibri"/>
            </a:endParaRPr>
          </a:p>
          <a:p>
            <a:pPr marL="457189" indent="-457189" defTabSz="1219170">
              <a:buClr>
                <a:srgbClr val="1A1A1A"/>
              </a:buClr>
              <a:buSzPts val="1050"/>
              <a:buFont typeface="Calibri"/>
              <a:buChar char="•"/>
            </a:pPr>
            <a:r>
              <a:rPr lang="en-US" sz="1400" kern="0" dirty="0" err="1">
                <a:solidFill>
                  <a:srgbClr val="1A1A1A"/>
                </a:solidFill>
                <a:latin typeface="Calibri"/>
                <a:ea typeface="Calibri"/>
                <a:cs typeface="Calibri"/>
                <a:sym typeface="Calibri"/>
              </a:rPr>
              <a:t>Relaient</a:t>
            </a:r>
            <a:r>
              <a:rPr lang="en-US" sz="1400" kern="0" dirty="0">
                <a:solidFill>
                  <a:srgbClr val="1A1A1A"/>
                </a:solidFill>
                <a:latin typeface="Calibri"/>
                <a:ea typeface="Calibri"/>
                <a:cs typeface="Calibri"/>
                <a:sym typeface="Calibri"/>
              </a:rPr>
              <a:t> les </a:t>
            </a:r>
            <a:r>
              <a:rPr lang="en-US" sz="1400" kern="0" dirty="0" err="1">
                <a:solidFill>
                  <a:srgbClr val="1A1A1A"/>
                </a:solidFill>
                <a:latin typeface="Calibri"/>
                <a:ea typeface="Calibri"/>
                <a:cs typeface="Calibri"/>
                <a:sym typeface="Calibri"/>
              </a:rPr>
              <a:t>événements</a:t>
            </a:r>
            <a:endParaRPr sz="1400" kern="0" dirty="0">
              <a:solidFill>
                <a:srgbClr val="000000"/>
              </a:solidFill>
              <a:latin typeface="Calibri"/>
              <a:ea typeface="Calibri"/>
              <a:cs typeface="Calibri"/>
              <a:sym typeface="Calibri"/>
            </a:endParaRPr>
          </a:p>
          <a:p>
            <a:pPr marL="457189" indent="-457189" defTabSz="1219170">
              <a:buClr>
                <a:srgbClr val="1A1A1A"/>
              </a:buClr>
              <a:buSzPts val="1050"/>
              <a:buFont typeface="Calibri"/>
              <a:buChar char="•"/>
            </a:pPr>
            <a:r>
              <a:rPr lang="en-US" sz="1400" kern="0" dirty="0" err="1">
                <a:solidFill>
                  <a:srgbClr val="1A1A1A"/>
                </a:solidFill>
                <a:latin typeface="Calibri"/>
                <a:ea typeface="Calibri"/>
                <a:cs typeface="Calibri"/>
                <a:sym typeface="Calibri"/>
              </a:rPr>
              <a:t>Identifient</a:t>
            </a:r>
            <a:r>
              <a:rPr lang="en-US" sz="1400" kern="0" dirty="0">
                <a:solidFill>
                  <a:srgbClr val="1A1A1A"/>
                </a:solidFill>
                <a:latin typeface="Calibri"/>
                <a:ea typeface="Calibri"/>
                <a:cs typeface="Calibri"/>
                <a:sym typeface="Calibri"/>
              </a:rPr>
              <a:t> des </a:t>
            </a:r>
            <a:r>
              <a:rPr lang="en-US" sz="1400" kern="0" dirty="0" err="1">
                <a:solidFill>
                  <a:srgbClr val="1A1A1A"/>
                </a:solidFill>
                <a:latin typeface="Calibri"/>
                <a:ea typeface="Calibri"/>
                <a:cs typeface="Calibri"/>
                <a:sym typeface="Calibri"/>
              </a:rPr>
              <a:t>porteurs</a:t>
            </a:r>
            <a:r>
              <a:rPr lang="en-US" sz="1400" kern="0" dirty="0">
                <a:solidFill>
                  <a:srgbClr val="1A1A1A"/>
                </a:solidFill>
                <a:latin typeface="Calibri"/>
                <a:ea typeface="Calibri"/>
                <a:cs typeface="Calibri"/>
                <a:sym typeface="Calibri"/>
              </a:rPr>
              <a:t> de </a:t>
            </a:r>
            <a:r>
              <a:rPr lang="en-US" sz="1400" kern="0" dirty="0" err="1">
                <a:solidFill>
                  <a:srgbClr val="1A1A1A"/>
                </a:solidFill>
                <a:latin typeface="Calibri"/>
                <a:ea typeface="Calibri"/>
                <a:cs typeface="Calibri"/>
                <a:sym typeface="Calibri"/>
              </a:rPr>
              <a:t>projets</a:t>
            </a:r>
            <a:endParaRPr sz="1400" kern="0" dirty="0">
              <a:solidFill>
                <a:srgbClr val="000000"/>
              </a:solidFill>
              <a:latin typeface="Calibri"/>
              <a:ea typeface="Calibri"/>
              <a:cs typeface="Calibri"/>
              <a:sym typeface="Calibri"/>
            </a:endParaRPr>
          </a:p>
          <a:p>
            <a:pPr marL="457189" indent="-457189" defTabSz="1219170">
              <a:buClr>
                <a:srgbClr val="1A1A1A"/>
              </a:buClr>
              <a:buSzPts val="1050"/>
              <a:buFont typeface="Calibri"/>
              <a:buChar char="•"/>
            </a:pPr>
            <a:r>
              <a:rPr lang="en-US" sz="1400" kern="0" dirty="0" err="1">
                <a:solidFill>
                  <a:srgbClr val="1A1A1A"/>
                </a:solidFill>
                <a:latin typeface="Calibri"/>
                <a:ea typeface="Calibri"/>
                <a:cs typeface="Calibri"/>
                <a:sym typeface="Calibri"/>
              </a:rPr>
              <a:t>Participent</a:t>
            </a:r>
            <a:r>
              <a:rPr lang="en-US" sz="1400" kern="0" dirty="0">
                <a:solidFill>
                  <a:srgbClr val="1A1A1A"/>
                </a:solidFill>
                <a:latin typeface="Calibri"/>
                <a:ea typeface="Calibri"/>
                <a:cs typeface="Calibri"/>
                <a:sym typeface="Calibri"/>
              </a:rPr>
              <a:t> aux démarches (</a:t>
            </a:r>
            <a:r>
              <a:rPr lang="en-US" sz="1400" kern="0" dirty="0" err="1">
                <a:solidFill>
                  <a:srgbClr val="1A1A1A"/>
                </a:solidFill>
                <a:latin typeface="Calibri"/>
                <a:ea typeface="Calibri"/>
                <a:cs typeface="Calibri"/>
                <a:sym typeface="Calibri"/>
              </a:rPr>
              <a:t>ZAEnR</a:t>
            </a:r>
            <a:r>
              <a:rPr lang="en-US" sz="1400" kern="0" dirty="0">
                <a:solidFill>
                  <a:srgbClr val="1A1A1A"/>
                </a:solidFill>
                <a:latin typeface="Calibri"/>
                <a:ea typeface="Calibri"/>
                <a:cs typeface="Calibri"/>
                <a:sym typeface="Calibri"/>
              </a:rPr>
              <a:t>…)</a:t>
            </a:r>
            <a:endParaRPr sz="1400" kern="0" dirty="0">
              <a:solidFill>
                <a:srgbClr val="000000"/>
              </a:solidFill>
              <a:latin typeface="Calibri"/>
              <a:ea typeface="Calibri"/>
              <a:cs typeface="Calibri"/>
              <a:sym typeface="Calibri"/>
            </a:endParaRPr>
          </a:p>
        </p:txBody>
      </p:sp>
      <p:sp>
        <p:nvSpPr>
          <p:cNvPr id="125" name="Google Shape;125;p8"/>
          <p:cNvSpPr/>
          <p:nvPr/>
        </p:nvSpPr>
        <p:spPr>
          <a:xfrm>
            <a:off x="426720" y="6156960"/>
            <a:ext cx="11338560" cy="512064"/>
          </a:xfrm>
          <a:prstGeom prst="rect">
            <a:avLst/>
          </a:prstGeom>
          <a:solidFill>
            <a:srgbClr val="E8F5E9"/>
          </a:solidFill>
          <a:ln w="12700" cap="flat" cmpd="sng">
            <a:solidFill>
              <a:srgbClr val="4CAF73"/>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26" name="Google Shape;126;p8"/>
          <p:cNvSpPr/>
          <p:nvPr/>
        </p:nvSpPr>
        <p:spPr>
          <a:xfrm>
            <a:off x="548640" y="6193536"/>
            <a:ext cx="11094720" cy="426720"/>
          </a:xfrm>
          <a:prstGeom prst="rect">
            <a:avLst/>
          </a:prstGeom>
          <a:noFill/>
          <a:ln>
            <a:noFill/>
          </a:ln>
        </p:spPr>
        <p:txBody>
          <a:bodyPr spcFirstLastPara="1" wrap="square" lIns="121900" tIns="60933" rIns="121900" bIns="60933" anchor="ctr" anchorCtr="0">
            <a:noAutofit/>
          </a:bodyPr>
          <a:lstStyle/>
          <a:p>
            <a:pPr algn="ctr" defTabSz="1219170">
              <a:buClr>
                <a:srgbClr val="2E7D52"/>
              </a:buClr>
              <a:buSzPts val="1100"/>
            </a:pPr>
            <a:r>
              <a:rPr lang="en-US" sz="1467" i="1" kern="0">
                <a:solidFill>
                  <a:srgbClr val="2E7D52"/>
                </a:solidFill>
                <a:latin typeface="Calibri"/>
                <a:ea typeface="Calibri"/>
                <a:cs typeface="Calibri"/>
                <a:sym typeface="Calibri"/>
              </a:rPr>
              <a:t>Sans relais politique et communal, les actions n'atteignent pas les habitants.</a:t>
            </a:r>
            <a:endParaRPr sz="1467" kern="0">
              <a:solidFill>
                <a:srgbClr val="000000"/>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9FAFB"/>
        </a:solidFill>
        <a:effectLst/>
      </p:bgPr>
    </p:bg>
    <p:spTree>
      <p:nvGrpSpPr>
        <p:cNvPr id="1" name="Shape 132"/>
        <p:cNvGrpSpPr/>
        <p:nvPr/>
      </p:nvGrpSpPr>
      <p:grpSpPr>
        <a:xfrm>
          <a:off x="0" y="0"/>
          <a:ext cx="0" cy="0"/>
          <a:chOff x="0" y="0"/>
          <a:chExt cx="0" cy="0"/>
        </a:xfrm>
      </p:grpSpPr>
      <p:sp>
        <p:nvSpPr>
          <p:cNvPr id="133" name="Google Shape;133;p9"/>
          <p:cNvSpPr/>
          <p:nvPr/>
        </p:nvSpPr>
        <p:spPr>
          <a:xfrm>
            <a:off x="0" y="0"/>
            <a:ext cx="12192000" cy="97536"/>
          </a:xfrm>
          <a:prstGeom prst="rect">
            <a:avLst/>
          </a:prstGeom>
          <a:solidFill>
            <a:srgbClr val="1D6B45"/>
          </a:solidFill>
          <a:ln w="12700" cap="flat" cmpd="sng">
            <a:solidFill>
              <a:srgbClr val="1D6B45"/>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34" name="Google Shape;134;p9"/>
          <p:cNvSpPr/>
          <p:nvPr/>
        </p:nvSpPr>
        <p:spPr>
          <a:xfrm>
            <a:off x="548640" y="170688"/>
            <a:ext cx="11094720" cy="670560"/>
          </a:xfrm>
          <a:prstGeom prst="rect">
            <a:avLst/>
          </a:prstGeom>
          <a:noFill/>
          <a:ln>
            <a:noFill/>
          </a:ln>
        </p:spPr>
        <p:txBody>
          <a:bodyPr spcFirstLastPara="1" wrap="square" lIns="0" tIns="0" rIns="0" bIns="0" anchor="ctr" anchorCtr="0">
            <a:noAutofit/>
          </a:bodyPr>
          <a:lstStyle/>
          <a:p>
            <a:pPr defTabSz="1219170">
              <a:buClr>
                <a:srgbClr val="1A4731"/>
              </a:buClr>
              <a:buSzPts val="2000"/>
            </a:pPr>
            <a:r>
              <a:rPr lang="en-US" sz="2667" b="1" kern="0" dirty="0">
                <a:solidFill>
                  <a:srgbClr val="1A4731"/>
                </a:solidFill>
                <a:latin typeface="Calibri"/>
                <a:ea typeface="Calibri"/>
                <a:cs typeface="Calibri"/>
                <a:sym typeface="Calibri"/>
              </a:rPr>
              <a:t>Notre PCAET 2022–2028  :  6 axes · 20 orientations · 69 actions</a:t>
            </a:r>
            <a:endParaRPr sz="2667" kern="0" dirty="0">
              <a:solidFill>
                <a:srgbClr val="000000"/>
              </a:solidFill>
              <a:latin typeface="Calibri"/>
              <a:ea typeface="Calibri"/>
              <a:cs typeface="Calibri"/>
              <a:sym typeface="Calibri"/>
            </a:endParaRPr>
          </a:p>
        </p:txBody>
      </p:sp>
      <p:sp>
        <p:nvSpPr>
          <p:cNvPr id="135" name="Google Shape;135;p9"/>
          <p:cNvSpPr/>
          <p:nvPr/>
        </p:nvSpPr>
        <p:spPr>
          <a:xfrm>
            <a:off x="548640" y="877824"/>
            <a:ext cx="11094720" cy="36576"/>
          </a:xfrm>
          <a:prstGeom prst="rect">
            <a:avLst/>
          </a:prstGeom>
          <a:solidFill>
            <a:srgbClr val="4CAF73"/>
          </a:solidFill>
          <a:ln w="12700" cap="flat" cmpd="sng">
            <a:solidFill>
              <a:srgbClr val="4CAF73"/>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36" name="Google Shape;136;p9"/>
          <p:cNvSpPr/>
          <p:nvPr/>
        </p:nvSpPr>
        <p:spPr>
          <a:xfrm>
            <a:off x="426720" y="1072896"/>
            <a:ext cx="3657600" cy="2560320"/>
          </a:xfrm>
          <a:prstGeom prst="rect">
            <a:avLst/>
          </a:prstGeom>
          <a:solidFill>
            <a:srgbClr val="FFFFFF"/>
          </a:solidFill>
          <a:ln w="12700" cap="flat" cmpd="sng">
            <a:solidFill>
              <a:srgbClr val="D1E7D9"/>
            </a:solidFill>
            <a:prstDash val="solid"/>
            <a:round/>
            <a:headEnd type="none" w="sm" len="sm"/>
            <a:tailEnd type="none" w="sm" len="sm"/>
          </a:ln>
          <a:effectLst>
            <a:outerShdw blurRad="101600" dist="25400" dir="8100000" algn="bl" rotWithShape="0">
              <a:srgbClr val="000000">
                <a:alpha val="10196"/>
              </a:srgbClr>
            </a:outerShd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37" name="Google Shape;137;p9"/>
          <p:cNvSpPr/>
          <p:nvPr/>
        </p:nvSpPr>
        <p:spPr>
          <a:xfrm>
            <a:off x="426720" y="1072896"/>
            <a:ext cx="3657600" cy="585216"/>
          </a:xfrm>
          <a:prstGeom prst="rect">
            <a:avLst/>
          </a:prstGeom>
          <a:solidFill>
            <a:srgbClr val="1D6B45"/>
          </a:solidFill>
          <a:ln w="12700" cap="flat" cmpd="sng">
            <a:solidFill>
              <a:srgbClr val="1D6B45"/>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38" name="Google Shape;138;p9"/>
          <p:cNvSpPr/>
          <p:nvPr/>
        </p:nvSpPr>
        <p:spPr>
          <a:xfrm>
            <a:off x="426720" y="1072896"/>
            <a:ext cx="3657600" cy="585216"/>
          </a:xfrm>
          <a:prstGeom prst="rect">
            <a:avLst/>
          </a:prstGeom>
          <a:noFill/>
          <a:ln>
            <a:noFill/>
          </a:ln>
        </p:spPr>
        <p:txBody>
          <a:bodyPr spcFirstLastPara="1" wrap="square" lIns="0" tIns="0" rIns="0" bIns="0" anchor="ctr" anchorCtr="0">
            <a:noAutofit/>
          </a:bodyPr>
          <a:lstStyle/>
          <a:p>
            <a:pPr algn="ctr" defTabSz="1219170">
              <a:buClr>
                <a:srgbClr val="FFFFFF"/>
              </a:buClr>
              <a:buSzPts val="1300"/>
            </a:pPr>
            <a:r>
              <a:rPr lang="en-US" sz="1733" b="1" kern="0">
                <a:solidFill>
                  <a:srgbClr val="FFFFFF"/>
                </a:solidFill>
                <a:latin typeface="Calibri"/>
                <a:ea typeface="Calibri"/>
                <a:cs typeface="Calibri"/>
                <a:sym typeface="Calibri"/>
              </a:rPr>
              <a:t>Axe 1</a:t>
            </a:r>
            <a:endParaRPr sz="1733" kern="0">
              <a:solidFill>
                <a:srgbClr val="000000"/>
              </a:solidFill>
              <a:latin typeface="Calibri"/>
              <a:ea typeface="Calibri"/>
              <a:cs typeface="Calibri"/>
              <a:sym typeface="Calibri"/>
            </a:endParaRPr>
          </a:p>
        </p:txBody>
      </p:sp>
      <p:sp>
        <p:nvSpPr>
          <p:cNvPr id="139" name="Google Shape;139;p9"/>
          <p:cNvSpPr/>
          <p:nvPr/>
        </p:nvSpPr>
        <p:spPr>
          <a:xfrm>
            <a:off x="548640" y="1706880"/>
            <a:ext cx="3413760" cy="609600"/>
          </a:xfrm>
          <a:prstGeom prst="rect">
            <a:avLst/>
          </a:prstGeom>
          <a:noFill/>
          <a:ln>
            <a:noFill/>
          </a:ln>
        </p:spPr>
        <p:txBody>
          <a:bodyPr spcFirstLastPara="1" wrap="square" lIns="121900" tIns="60933" rIns="121900" bIns="60933" anchor="ctr" anchorCtr="0">
            <a:noAutofit/>
          </a:bodyPr>
          <a:lstStyle/>
          <a:p>
            <a:pPr defTabSz="1219170">
              <a:buClr>
                <a:srgbClr val="1A4731"/>
              </a:buClr>
              <a:buSzPts val="1050"/>
            </a:pPr>
            <a:r>
              <a:rPr lang="en-US" sz="1400" b="1" kern="0">
                <a:solidFill>
                  <a:srgbClr val="1A4731"/>
                </a:solidFill>
                <a:latin typeface="Calibri"/>
                <a:ea typeface="Calibri"/>
                <a:cs typeface="Calibri"/>
                <a:sym typeface="Calibri"/>
              </a:rPr>
              <a:t>Habitat &amp; rénovation énergétique</a:t>
            </a:r>
            <a:endParaRPr sz="1400" kern="0">
              <a:solidFill>
                <a:srgbClr val="000000"/>
              </a:solidFill>
              <a:latin typeface="Calibri"/>
              <a:ea typeface="Calibri"/>
              <a:cs typeface="Calibri"/>
              <a:sym typeface="Calibri"/>
            </a:endParaRPr>
          </a:p>
        </p:txBody>
      </p:sp>
      <p:sp>
        <p:nvSpPr>
          <p:cNvPr id="140" name="Google Shape;140;p9"/>
          <p:cNvSpPr/>
          <p:nvPr/>
        </p:nvSpPr>
        <p:spPr>
          <a:xfrm>
            <a:off x="548640" y="2340864"/>
            <a:ext cx="3413760" cy="36576"/>
          </a:xfrm>
          <a:prstGeom prst="rect">
            <a:avLst/>
          </a:prstGeom>
          <a:solidFill>
            <a:srgbClr val="4CAF73"/>
          </a:solidFill>
          <a:ln w="12700" cap="flat" cmpd="sng">
            <a:solidFill>
              <a:srgbClr val="4CAF73"/>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41" name="Google Shape;141;p9"/>
          <p:cNvSpPr/>
          <p:nvPr/>
        </p:nvSpPr>
        <p:spPr>
          <a:xfrm>
            <a:off x="548640" y="2414016"/>
            <a:ext cx="3413760" cy="1036320"/>
          </a:xfrm>
          <a:prstGeom prst="rect">
            <a:avLst/>
          </a:prstGeom>
          <a:noFill/>
          <a:ln>
            <a:noFill/>
          </a:ln>
        </p:spPr>
        <p:txBody>
          <a:bodyPr spcFirstLastPara="1" wrap="square" lIns="121900" tIns="60933" rIns="121900" bIns="60933" anchor="ctr" anchorCtr="0">
            <a:noAutofit/>
          </a:bodyPr>
          <a:lstStyle/>
          <a:p>
            <a:pPr defTabSz="1219170">
              <a:buClr>
                <a:srgbClr val="6B7280"/>
              </a:buClr>
              <a:buSzPts val="1000"/>
            </a:pPr>
            <a:r>
              <a:rPr lang="en-US" sz="1333" i="1" kern="0">
                <a:solidFill>
                  <a:srgbClr val="6B7280"/>
                </a:solidFill>
                <a:latin typeface="Calibri"/>
                <a:ea typeface="Calibri"/>
                <a:cs typeface="Calibri"/>
                <a:sym typeface="Calibri"/>
              </a:rPr>
              <a:t>Aider les habitants à mieux se chauffer, moins dépenser</a:t>
            </a:r>
            <a:endParaRPr sz="1333" kern="0">
              <a:solidFill>
                <a:srgbClr val="000000"/>
              </a:solidFill>
              <a:latin typeface="Calibri"/>
              <a:ea typeface="Calibri"/>
              <a:cs typeface="Calibri"/>
              <a:sym typeface="Calibri"/>
            </a:endParaRPr>
          </a:p>
        </p:txBody>
      </p:sp>
      <p:sp>
        <p:nvSpPr>
          <p:cNvPr id="142" name="Google Shape;142;p9"/>
          <p:cNvSpPr/>
          <p:nvPr/>
        </p:nvSpPr>
        <p:spPr>
          <a:xfrm>
            <a:off x="4267200" y="1072896"/>
            <a:ext cx="3657600" cy="2560320"/>
          </a:xfrm>
          <a:prstGeom prst="rect">
            <a:avLst/>
          </a:prstGeom>
          <a:solidFill>
            <a:srgbClr val="FFFFFF"/>
          </a:solidFill>
          <a:ln w="12700" cap="flat" cmpd="sng">
            <a:solidFill>
              <a:srgbClr val="D1E7D9"/>
            </a:solidFill>
            <a:prstDash val="solid"/>
            <a:round/>
            <a:headEnd type="none" w="sm" len="sm"/>
            <a:tailEnd type="none" w="sm" len="sm"/>
          </a:ln>
          <a:effectLst>
            <a:outerShdw blurRad="101600" dist="25400" dir="8100000" algn="bl" rotWithShape="0">
              <a:srgbClr val="000000">
                <a:alpha val="10196"/>
              </a:srgbClr>
            </a:outerShd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43" name="Google Shape;143;p9"/>
          <p:cNvSpPr/>
          <p:nvPr/>
        </p:nvSpPr>
        <p:spPr>
          <a:xfrm>
            <a:off x="4267200" y="1072896"/>
            <a:ext cx="3657600" cy="585216"/>
          </a:xfrm>
          <a:prstGeom prst="rect">
            <a:avLst/>
          </a:prstGeom>
          <a:solidFill>
            <a:srgbClr val="1D6B45"/>
          </a:solidFill>
          <a:ln w="12700" cap="flat" cmpd="sng">
            <a:solidFill>
              <a:srgbClr val="1D6B45"/>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44" name="Google Shape;144;p9"/>
          <p:cNvSpPr/>
          <p:nvPr/>
        </p:nvSpPr>
        <p:spPr>
          <a:xfrm>
            <a:off x="4267200" y="1072896"/>
            <a:ext cx="3657600" cy="585216"/>
          </a:xfrm>
          <a:prstGeom prst="rect">
            <a:avLst/>
          </a:prstGeom>
          <a:noFill/>
          <a:ln>
            <a:noFill/>
          </a:ln>
        </p:spPr>
        <p:txBody>
          <a:bodyPr spcFirstLastPara="1" wrap="square" lIns="0" tIns="0" rIns="0" bIns="0" anchor="ctr" anchorCtr="0">
            <a:noAutofit/>
          </a:bodyPr>
          <a:lstStyle/>
          <a:p>
            <a:pPr algn="ctr" defTabSz="1219170">
              <a:buClr>
                <a:srgbClr val="FFFFFF"/>
              </a:buClr>
              <a:buSzPts val="1300"/>
            </a:pPr>
            <a:r>
              <a:rPr lang="en-US" sz="1733" b="1" kern="0">
                <a:solidFill>
                  <a:srgbClr val="FFFFFF"/>
                </a:solidFill>
                <a:latin typeface="Calibri"/>
                <a:ea typeface="Calibri"/>
                <a:cs typeface="Calibri"/>
                <a:sym typeface="Calibri"/>
              </a:rPr>
              <a:t>Axe 2</a:t>
            </a:r>
            <a:endParaRPr sz="1733" kern="0">
              <a:solidFill>
                <a:srgbClr val="000000"/>
              </a:solidFill>
              <a:latin typeface="Calibri"/>
              <a:ea typeface="Calibri"/>
              <a:cs typeface="Calibri"/>
              <a:sym typeface="Calibri"/>
            </a:endParaRPr>
          </a:p>
        </p:txBody>
      </p:sp>
      <p:sp>
        <p:nvSpPr>
          <p:cNvPr id="145" name="Google Shape;145;p9"/>
          <p:cNvSpPr/>
          <p:nvPr/>
        </p:nvSpPr>
        <p:spPr>
          <a:xfrm>
            <a:off x="4389120" y="1706880"/>
            <a:ext cx="3413760" cy="609600"/>
          </a:xfrm>
          <a:prstGeom prst="rect">
            <a:avLst/>
          </a:prstGeom>
          <a:noFill/>
          <a:ln>
            <a:noFill/>
          </a:ln>
        </p:spPr>
        <p:txBody>
          <a:bodyPr spcFirstLastPara="1" wrap="square" lIns="121900" tIns="60933" rIns="121900" bIns="60933" anchor="ctr" anchorCtr="0">
            <a:noAutofit/>
          </a:bodyPr>
          <a:lstStyle/>
          <a:p>
            <a:pPr defTabSz="1219170">
              <a:buClr>
                <a:srgbClr val="1A4731"/>
              </a:buClr>
              <a:buSzPts val="1050"/>
            </a:pPr>
            <a:r>
              <a:rPr lang="en-US" sz="1400" b="1" kern="0">
                <a:solidFill>
                  <a:srgbClr val="1A4731"/>
                </a:solidFill>
                <a:latin typeface="Calibri"/>
                <a:ea typeface="Calibri"/>
                <a:cs typeface="Calibri"/>
                <a:sym typeface="Calibri"/>
              </a:rPr>
              <a:t>Agriculture &amp; alimentation durable</a:t>
            </a:r>
            <a:endParaRPr sz="1400" kern="0">
              <a:solidFill>
                <a:srgbClr val="000000"/>
              </a:solidFill>
              <a:latin typeface="Calibri"/>
              <a:ea typeface="Calibri"/>
              <a:cs typeface="Calibri"/>
              <a:sym typeface="Calibri"/>
            </a:endParaRPr>
          </a:p>
        </p:txBody>
      </p:sp>
      <p:sp>
        <p:nvSpPr>
          <p:cNvPr id="146" name="Google Shape;146;p9"/>
          <p:cNvSpPr/>
          <p:nvPr/>
        </p:nvSpPr>
        <p:spPr>
          <a:xfrm>
            <a:off x="4389120" y="2340864"/>
            <a:ext cx="3413760" cy="36576"/>
          </a:xfrm>
          <a:prstGeom prst="rect">
            <a:avLst/>
          </a:prstGeom>
          <a:solidFill>
            <a:srgbClr val="4CAF73"/>
          </a:solidFill>
          <a:ln w="12700" cap="flat" cmpd="sng">
            <a:solidFill>
              <a:srgbClr val="4CAF73"/>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47" name="Google Shape;147;p9"/>
          <p:cNvSpPr/>
          <p:nvPr/>
        </p:nvSpPr>
        <p:spPr>
          <a:xfrm>
            <a:off x="4389120" y="2414016"/>
            <a:ext cx="3413760" cy="1036320"/>
          </a:xfrm>
          <a:prstGeom prst="rect">
            <a:avLst/>
          </a:prstGeom>
          <a:noFill/>
          <a:ln>
            <a:noFill/>
          </a:ln>
        </p:spPr>
        <p:txBody>
          <a:bodyPr spcFirstLastPara="1" wrap="square" lIns="121900" tIns="60933" rIns="121900" bIns="60933" anchor="ctr" anchorCtr="0">
            <a:noAutofit/>
          </a:bodyPr>
          <a:lstStyle/>
          <a:p>
            <a:pPr defTabSz="1219170">
              <a:buClr>
                <a:srgbClr val="6B7280"/>
              </a:buClr>
              <a:buSzPts val="1000"/>
            </a:pPr>
            <a:r>
              <a:rPr lang="en-US" sz="1333" i="1" kern="0">
                <a:solidFill>
                  <a:srgbClr val="6B7280"/>
                </a:solidFill>
                <a:latin typeface="Calibri"/>
                <a:ea typeface="Calibri"/>
                <a:cs typeface="Calibri"/>
                <a:sym typeface="Calibri"/>
              </a:rPr>
              <a:t>Soutenir une agriculture locale et vertueuse</a:t>
            </a:r>
            <a:endParaRPr sz="1333" kern="0">
              <a:solidFill>
                <a:srgbClr val="000000"/>
              </a:solidFill>
              <a:latin typeface="Calibri"/>
              <a:ea typeface="Calibri"/>
              <a:cs typeface="Calibri"/>
              <a:sym typeface="Calibri"/>
            </a:endParaRPr>
          </a:p>
        </p:txBody>
      </p:sp>
      <p:sp>
        <p:nvSpPr>
          <p:cNvPr id="148" name="Google Shape;148;p9"/>
          <p:cNvSpPr/>
          <p:nvPr/>
        </p:nvSpPr>
        <p:spPr>
          <a:xfrm>
            <a:off x="8107680" y="1072896"/>
            <a:ext cx="3657600" cy="2560320"/>
          </a:xfrm>
          <a:prstGeom prst="rect">
            <a:avLst/>
          </a:prstGeom>
          <a:solidFill>
            <a:srgbClr val="FFFFFF"/>
          </a:solidFill>
          <a:ln w="12700" cap="flat" cmpd="sng">
            <a:solidFill>
              <a:srgbClr val="D1E7D9"/>
            </a:solidFill>
            <a:prstDash val="solid"/>
            <a:round/>
            <a:headEnd type="none" w="sm" len="sm"/>
            <a:tailEnd type="none" w="sm" len="sm"/>
          </a:ln>
          <a:effectLst>
            <a:outerShdw blurRad="101600" dist="25400" dir="8100000" algn="bl" rotWithShape="0">
              <a:srgbClr val="000000">
                <a:alpha val="10196"/>
              </a:srgbClr>
            </a:outerShd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49" name="Google Shape;149;p9"/>
          <p:cNvSpPr/>
          <p:nvPr/>
        </p:nvSpPr>
        <p:spPr>
          <a:xfrm>
            <a:off x="8107680" y="1072896"/>
            <a:ext cx="3657600" cy="585216"/>
          </a:xfrm>
          <a:prstGeom prst="rect">
            <a:avLst/>
          </a:prstGeom>
          <a:solidFill>
            <a:srgbClr val="1D6B45"/>
          </a:solidFill>
          <a:ln w="12700" cap="flat" cmpd="sng">
            <a:solidFill>
              <a:srgbClr val="1D6B45"/>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0" name="Google Shape;150;p9"/>
          <p:cNvSpPr/>
          <p:nvPr/>
        </p:nvSpPr>
        <p:spPr>
          <a:xfrm>
            <a:off x="8107680" y="1072896"/>
            <a:ext cx="3657600" cy="585216"/>
          </a:xfrm>
          <a:prstGeom prst="rect">
            <a:avLst/>
          </a:prstGeom>
          <a:noFill/>
          <a:ln>
            <a:noFill/>
          </a:ln>
        </p:spPr>
        <p:txBody>
          <a:bodyPr spcFirstLastPara="1" wrap="square" lIns="0" tIns="0" rIns="0" bIns="0" anchor="ctr" anchorCtr="0">
            <a:noAutofit/>
          </a:bodyPr>
          <a:lstStyle/>
          <a:p>
            <a:pPr algn="ctr" defTabSz="1219170">
              <a:buClr>
                <a:srgbClr val="FFFFFF"/>
              </a:buClr>
              <a:buSzPts val="1300"/>
            </a:pPr>
            <a:r>
              <a:rPr lang="en-US" sz="1733" b="1" kern="0">
                <a:solidFill>
                  <a:srgbClr val="FFFFFF"/>
                </a:solidFill>
                <a:latin typeface="Calibri"/>
                <a:ea typeface="Calibri"/>
                <a:cs typeface="Calibri"/>
                <a:sym typeface="Calibri"/>
              </a:rPr>
              <a:t>Axe 3</a:t>
            </a:r>
            <a:endParaRPr sz="1733" kern="0">
              <a:solidFill>
                <a:srgbClr val="000000"/>
              </a:solidFill>
              <a:latin typeface="Calibri"/>
              <a:ea typeface="Calibri"/>
              <a:cs typeface="Calibri"/>
              <a:sym typeface="Calibri"/>
            </a:endParaRPr>
          </a:p>
        </p:txBody>
      </p:sp>
      <p:sp>
        <p:nvSpPr>
          <p:cNvPr id="151" name="Google Shape;151;p9"/>
          <p:cNvSpPr/>
          <p:nvPr/>
        </p:nvSpPr>
        <p:spPr>
          <a:xfrm>
            <a:off x="8229600" y="1706880"/>
            <a:ext cx="3413760" cy="609600"/>
          </a:xfrm>
          <a:prstGeom prst="rect">
            <a:avLst/>
          </a:prstGeom>
          <a:noFill/>
          <a:ln>
            <a:noFill/>
          </a:ln>
        </p:spPr>
        <p:txBody>
          <a:bodyPr spcFirstLastPara="1" wrap="square" lIns="121900" tIns="60933" rIns="121900" bIns="60933" anchor="ctr" anchorCtr="0">
            <a:noAutofit/>
          </a:bodyPr>
          <a:lstStyle/>
          <a:p>
            <a:pPr defTabSz="1219170">
              <a:buClr>
                <a:srgbClr val="1A4731"/>
              </a:buClr>
              <a:buSzPts val="1050"/>
            </a:pPr>
            <a:r>
              <a:rPr lang="en-US" sz="1400" b="1" kern="0">
                <a:solidFill>
                  <a:srgbClr val="1A4731"/>
                </a:solidFill>
                <a:latin typeface="Calibri"/>
                <a:ea typeface="Calibri"/>
                <a:cs typeface="Calibri"/>
                <a:sym typeface="Calibri"/>
              </a:rPr>
              <a:t>Mobilités durables</a:t>
            </a:r>
            <a:endParaRPr sz="1400" kern="0">
              <a:solidFill>
                <a:srgbClr val="000000"/>
              </a:solidFill>
              <a:latin typeface="Calibri"/>
              <a:ea typeface="Calibri"/>
              <a:cs typeface="Calibri"/>
              <a:sym typeface="Calibri"/>
            </a:endParaRPr>
          </a:p>
        </p:txBody>
      </p:sp>
      <p:sp>
        <p:nvSpPr>
          <p:cNvPr id="152" name="Google Shape;152;p9"/>
          <p:cNvSpPr/>
          <p:nvPr/>
        </p:nvSpPr>
        <p:spPr>
          <a:xfrm>
            <a:off x="8229600" y="2340864"/>
            <a:ext cx="3413760" cy="36576"/>
          </a:xfrm>
          <a:prstGeom prst="rect">
            <a:avLst/>
          </a:prstGeom>
          <a:solidFill>
            <a:srgbClr val="4CAF73"/>
          </a:solidFill>
          <a:ln w="12700" cap="flat" cmpd="sng">
            <a:solidFill>
              <a:srgbClr val="4CAF73"/>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3" name="Google Shape;153;p9"/>
          <p:cNvSpPr/>
          <p:nvPr/>
        </p:nvSpPr>
        <p:spPr>
          <a:xfrm>
            <a:off x="8229600" y="2414016"/>
            <a:ext cx="3413760" cy="1036320"/>
          </a:xfrm>
          <a:prstGeom prst="rect">
            <a:avLst/>
          </a:prstGeom>
          <a:noFill/>
          <a:ln>
            <a:noFill/>
          </a:ln>
        </p:spPr>
        <p:txBody>
          <a:bodyPr spcFirstLastPara="1" wrap="square" lIns="121900" tIns="60933" rIns="121900" bIns="60933" anchor="ctr" anchorCtr="0">
            <a:noAutofit/>
          </a:bodyPr>
          <a:lstStyle/>
          <a:p>
            <a:pPr defTabSz="1219170">
              <a:buClr>
                <a:srgbClr val="6B7280"/>
              </a:buClr>
              <a:buSzPts val="1000"/>
            </a:pPr>
            <a:r>
              <a:rPr lang="en-US" sz="1333" i="1" kern="0">
                <a:solidFill>
                  <a:srgbClr val="6B7280"/>
                </a:solidFill>
                <a:latin typeface="Calibri"/>
                <a:ea typeface="Calibri"/>
                <a:cs typeface="Calibri"/>
                <a:sym typeface="Calibri"/>
              </a:rPr>
              <a:t>Faciliter les déplacements autrement que la voiture seule</a:t>
            </a:r>
            <a:endParaRPr sz="1333" kern="0">
              <a:solidFill>
                <a:srgbClr val="000000"/>
              </a:solidFill>
              <a:latin typeface="Calibri"/>
              <a:ea typeface="Calibri"/>
              <a:cs typeface="Calibri"/>
              <a:sym typeface="Calibri"/>
            </a:endParaRPr>
          </a:p>
        </p:txBody>
      </p:sp>
      <p:sp>
        <p:nvSpPr>
          <p:cNvPr id="154" name="Google Shape;154;p9"/>
          <p:cNvSpPr/>
          <p:nvPr/>
        </p:nvSpPr>
        <p:spPr>
          <a:xfrm>
            <a:off x="426720" y="3816096"/>
            <a:ext cx="3657600" cy="2560320"/>
          </a:xfrm>
          <a:prstGeom prst="rect">
            <a:avLst/>
          </a:prstGeom>
          <a:solidFill>
            <a:srgbClr val="FFFFFF"/>
          </a:solidFill>
          <a:ln w="12700" cap="flat" cmpd="sng">
            <a:solidFill>
              <a:srgbClr val="D1E7D9"/>
            </a:solidFill>
            <a:prstDash val="solid"/>
            <a:round/>
            <a:headEnd type="none" w="sm" len="sm"/>
            <a:tailEnd type="none" w="sm" len="sm"/>
          </a:ln>
          <a:effectLst>
            <a:outerShdw blurRad="101600" dist="25400" dir="8100000" algn="bl" rotWithShape="0">
              <a:srgbClr val="000000">
                <a:alpha val="10196"/>
              </a:srgbClr>
            </a:outerShd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5" name="Google Shape;155;p9"/>
          <p:cNvSpPr/>
          <p:nvPr/>
        </p:nvSpPr>
        <p:spPr>
          <a:xfrm>
            <a:off x="426720" y="3816096"/>
            <a:ext cx="3657600" cy="585216"/>
          </a:xfrm>
          <a:prstGeom prst="rect">
            <a:avLst/>
          </a:prstGeom>
          <a:solidFill>
            <a:srgbClr val="1D6B45"/>
          </a:solidFill>
          <a:ln w="12700" cap="flat" cmpd="sng">
            <a:solidFill>
              <a:srgbClr val="1D6B45"/>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6" name="Google Shape;156;p9"/>
          <p:cNvSpPr/>
          <p:nvPr/>
        </p:nvSpPr>
        <p:spPr>
          <a:xfrm>
            <a:off x="426720" y="3816096"/>
            <a:ext cx="3657600" cy="585216"/>
          </a:xfrm>
          <a:prstGeom prst="rect">
            <a:avLst/>
          </a:prstGeom>
          <a:noFill/>
          <a:ln>
            <a:noFill/>
          </a:ln>
        </p:spPr>
        <p:txBody>
          <a:bodyPr spcFirstLastPara="1" wrap="square" lIns="0" tIns="0" rIns="0" bIns="0" anchor="ctr" anchorCtr="0">
            <a:noAutofit/>
          </a:bodyPr>
          <a:lstStyle/>
          <a:p>
            <a:pPr algn="ctr" defTabSz="1219170">
              <a:buClr>
                <a:srgbClr val="FFFFFF"/>
              </a:buClr>
              <a:buSzPts val="1300"/>
            </a:pPr>
            <a:r>
              <a:rPr lang="en-US" sz="1733" b="1" kern="0">
                <a:solidFill>
                  <a:srgbClr val="FFFFFF"/>
                </a:solidFill>
                <a:latin typeface="Calibri"/>
                <a:ea typeface="Calibri"/>
                <a:cs typeface="Calibri"/>
                <a:sym typeface="Calibri"/>
              </a:rPr>
              <a:t>Axe 4</a:t>
            </a:r>
            <a:endParaRPr sz="1733" kern="0">
              <a:solidFill>
                <a:srgbClr val="000000"/>
              </a:solidFill>
              <a:latin typeface="Calibri"/>
              <a:ea typeface="Calibri"/>
              <a:cs typeface="Calibri"/>
              <a:sym typeface="Calibri"/>
            </a:endParaRPr>
          </a:p>
        </p:txBody>
      </p:sp>
      <p:sp>
        <p:nvSpPr>
          <p:cNvPr id="157" name="Google Shape;157;p9"/>
          <p:cNvSpPr/>
          <p:nvPr/>
        </p:nvSpPr>
        <p:spPr>
          <a:xfrm>
            <a:off x="548640" y="4450080"/>
            <a:ext cx="3413760" cy="609600"/>
          </a:xfrm>
          <a:prstGeom prst="rect">
            <a:avLst/>
          </a:prstGeom>
          <a:noFill/>
          <a:ln>
            <a:noFill/>
          </a:ln>
        </p:spPr>
        <p:txBody>
          <a:bodyPr spcFirstLastPara="1" wrap="square" lIns="121900" tIns="60933" rIns="121900" bIns="60933" anchor="ctr" anchorCtr="0">
            <a:noAutofit/>
          </a:bodyPr>
          <a:lstStyle/>
          <a:p>
            <a:pPr defTabSz="1219170">
              <a:buClr>
                <a:srgbClr val="1A4731"/>
              </a:buClr>
              <a:buSzPts val="1050"/>
            </a:pPr>
            <a:r>
              <a:rPr lang="en-US" sz="1400" b="1" kern="0">
                <a:solidFill>
                  <a:srgbClr val="1A4731"/>
                </a:solidFill>
                <a:latin typeface="Calibri"/>
                <a:ea typeface="Calibri"/>
                <a:cs typeface="Calibri"/>
                <a:sym typeface="Calibri"/>
              </a:rPr>
              <a:t>Économie circulaire &amp; reconversion</a:t>
            </a:r>
            <a:endParaRPr sz="1400" kern="0">
              <a:solidFill>
                <a:srgbClr val="000000"/>
              </a:solidFill>
              <a:latin typeface="Calibri"/>
              <a:ea typeface="Calibri"/>
              <a:cs typeface="Calibri"/>
              <a:sym typeface="Calibri"/>
            </a:endParaRPr>
          </a:p>
        </p:txBody>
      </p:sp>
      <p:sp>
        <p:nvSpPr>
          <p:cNvPr id="158" name="Google Shape;158;p9"/>
          <p:cNvSpPr/>
          <p:nvPr/>
        </p:nvSpPr>
        <p:spPr>
          <a:xfrm>
            <a:off x="548640" y="5084064"/>
            <a:ext cx="3413760" cy="36576"/>
          </a:xfrm>
          <a:prstGeom prst="rect">
            <a:avLst/>
          </a:prstGeom>
          <a:solidFill>
            <a:srgbClr val="4CAF73"/>
          </a:solidFill>
          <a:ln w="12700" cap="flat" cmpd="sng">
            <a:solidFill>
              <a:srgbClr val="4CAF73"/>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9" name="Google Shape;159;p9"/>
          <p:cNvSpPr/>
          <p:nvPr/>
        </p:nvSpPr>
        <p:spPr>
          <a:xfrm>
            <a:off x="548640" y="5157216"/>
            <a:ext cx="3413760" cy="1036320"/>
          </a:xfrm>
          <a:prstGeom prst="rect">
            <a:avLst/>
          </a:prstGeom>
          <a:noFill/>
          <a:ln>
            <a:noFill/>
          </a:ln>
        </p:spPr>
        <p:txBody>
          <a:bodyPr spcFirstLastPara="1" wrap="square" lIns="121900" tIns="60933" rIns="121900" bIns="60933" anchor="ctr" anchorCtr="0">
            <a:noAutofit/>
          </a:bodyPr>
          <a:lstStyle/>
          <a:p>
            <a:pPr defTabSz="1219170">
              <a:buClr>
                <a:srgbClr val="6B7280"/>
              </a:buClr>
              <a:buSzPts val="1000"/>
            </a:pPr>
            <a:r>
              <a:rPr lang="en-US" sz="1333" i="1" kern="0">
                <a:solidFill>
                  <a:srgbClr val="6B7280"/>
                </a:solidFill>
                <a:latin typeface="Calibri"/>
                <a:ea typeface="Calibri"/>
                <a:cs typeface="Calibri"/>
                <a:sym typeface="Calibri"/>
              </a:rPr>
              <a:t>Réduire les déchets, soutenir les entreprises locales</a:t>
            </a:r>
            <a:endParaRPr sz="1333" kern="0">
              <a:solidFill>
                <a:srgbClr val="000000"/>
              </a:solidFill>
              <a:latin typeface="Calibri"/>
              <a:ea typeface="Calibri"/>
              <a:cs typeface="Calibri"/>
              <a:sym typeface="Calibri"/>
            </a:endParaRPr>
          </a:p>
        </p:txBody>
      </p:sp>
      <p:sp>
        <p:nvSpPr>
          <p:cNvPr id="160" name="Google Shape;160;p9"/>
          <p:cNvSpPr/>
          <p:nvPr/>
        </p:nvSpPr>
        <p:spPr>
          <a:xfrm>
            <a:off x="4267200" y="3816096"/>
            <a:ext cx="3657600" cy="2560320"/>
          </a:xfrm>
          <a:prstGeom prst="rect">
            <a:avLst/>
          </a:prstGeom>
          <a:solidFill>
            <a:srgbClr val="FFFFFF"/>
          </a:solidFill>
          <a:ln w="12700" cap="flat" cmpd="sng">
            <a:solidFill>
              <a:srgbClr val="D1E7D9"/>
            </a:solidFill>
            <a:prstDash val="solid"/>
            <a:round/>
            <a:headEnd type="none" w="sm" len="sm"/>
            <a:tailEnd type="none" w="sm" len="sm"/>
          </a:ln>
          <a:effectLst>
            <a:outerShdw blurRad="101600" dist="25400" dir="8100000" algn="bl" rotWithShape="0">
              <a:srgbClr val="000000">
                <a:alpha val="10196"/>
              </a:srgbClr>
            </a:outerShd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61" name="Google Shape;161;p9"/>
          <p:cNvSpPr/>
          <p:nvPr/>
        </p:nvSpPr>
        <p:spPr>
          <a:xfrm>
            <a:off x="4267200" y="3816096"/>
            <a:ext cx="3657600" cy="585216"/>
          </a:xfrm>
          <a:prstGeom prst="rect">
            <a:avLst/>
          </a:prstGeom>
          <a:solidFill>
            <a:srgbClr val="1D6B45"/>
          </a:solidFill>
          <a:ln w="12700" cap="flat" cmpd="sng">
            <a:solidFill>
              <a:srgbClr val="1D6B45"/>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62" name="Google Shape;162;p9"/>
          <p:cNvSpPr/>
          <p:nvPr/>
        </p:nvSpPr>
        <p:spPr>
          <a:xfrm>
            <a:off x="4267200" y="3816096"/>
            <a:ext cx="3657600" cy="585216"/>
          </a:xfrm>
          <a:prstGeom prst="rect">
            <a:avLst/>
          </a:prstGeom>
          <a:noFill/>
          <a:ln>
            <a:noFill/>
          </a:ln>
        </p:spPr>
        <p:txBody>
          <a:bodyPr spcFirstLastPara="1" wrap="square" lIns="0" tIns="0" rIns="0" bIns="0" anchor="ctr" anchorCtr="0">
            <a:noAutofit/>
          </a:bodyPr>
          <a:lstStyle/>
          <a:p>
            <a:pPr algn="ctr" defTabSz="1219170">
              <a:buClr>
                <a:srgbClr val="FFFFFF"/>
              </a:buClr>
              <a:buSzPts val="1300"/>
            </a:pPr>
            <a:r>
              <a:rPr lang="en-US" sz="1733" b="1" kern="0">
                <a:solidFill>
                  <a:srgbClr val="FFFFFF"/>
                </a:solidFill>
                <a:latin typeface="Calibri"/>
                <a:ea typeface="Calibri"/>
                <a:cs typeface="Calibri"/>
                <a:sym typeface="Calibri"/>
              </a:rPr>
              <a:t>Axe 5</a:t>
            </a:r>
            <a:endParaRPr sz="1733" kern="0">
              <a:solidFill>
                <a:srgbClr val="000000"/>
              </a:solidFill>
              <a:latin typeface="Calibri"/>
              <a:ea typeface="Calibri"/>
              <a:cs typeface="Calibri"/>
              <a:sym typeface="Calibri"/>
            </a:endParaRPr>
          </a:p>
        </p:txBody>
      </p:sp>
      <p:sp>
        <p:nvSpPr>
          <p:cNvPr id="163" name="Google Shape;163;p9"/>
          <p:cNvSpPr/>
          <p:nvPr/>
        </p:nvSpPr>
        <p:spPr>
          <a:xfrm>
            <a:off x="4389120" y="4450080"/>
            <a:ext cx="3413760" cy="609600"/>
          </a:xfrm>
          <a:prstGeom prst="rect">
            <a:avLst/>
          </a:prstGeom>
          <a:noFill/>
          <a:ln>
            <a:noFill/>
          </a:ln>
        </p:spPr>
        <p:txBody>
          <a:bodyPr spcFirstLastPara="1" wrap="square" lIns="121900" tIns="60933" rIns="121900" bIns="60933" anchor="ctr" anchorCtr="0">
            <a:noAutofit/>
          </a:bodyPr>
          <a:lstStyle/>
          <a:p>
            <a:pPr defTabSz="1219170">
              <a:buClr>
                <a:srgbClr val="1A4731"/>
              </a:buClr>
              <a:buSzPts val="1050"/>
            </a:pPr>
            <a:r>
              <a:rPr lang="en-US" sz="1400" b="1" kern="0">
                <a:solidFill>
                  <a:srgbClr val="1A4731"/>
                </a:solidFill>
                <a:latin typeface="Calibri"/>
                <a:ea typeface="Calibri"/>
                <a:cs typeface="Calibri"/>
                <a:sym typeface="Calibri"/>
              </a:rPr>
              <a:t>Énergies renouvelables</a:t>
            </a:r>
            <a:endParaRPr sz="1400" kern="0">
              <a:solidFill>
                <a:srgbClr val="000000"/>
              </a:solidFill>
              <a:latin typeface="Calibri"/>
              <a:ea typeface="Calibri"/>
              <a:cs typeface="Calibri"/>
              <a:sym typeface="Calibri"/>
            </a:endParaRPr>
          </a:p>
        </p:txBody>
      </p:sp>
      <p:sp>
        <p:nvSpPr>
          <p:cNvPr id="164" name="Google Shape;164;p9"/>
          <p:cNvSpPr/>
          <p:nvPr/>
        </p:nvSpPr>
        <p:spPr>
          <a:xfrm>
            <a:off x="4389120" y="5084064"/>
            <a:ext cx="3413760" cy="36576"/>
          </a:xfrm>
          <a:prstGeom prst="rect">
            <a:avLst/>
          </a:prstGeom>
          <a:solidFill>
            <a:srgbClr val="4CAF73"/>
          </a:solidFill>
          <a:ln w="12700" cap="flat" cmpd="sng">
            <a:solidFill>
              <a:srgbClr val="4CAF73"/>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65" name="Google Shape;165;p9"/>
          <p:cNvSpPr/>
          <p:nvPr/>
        </p:nvSpPr>
        <p:spPr>
          <a:xfrm>
            <a:off x="4389120" y="5157216"/>
            <a:ext cx="3413760" cy="1036320"/>
          </a:xfrm>
          <a:prstGeom prst="rect">
            <a:avLst/>
          </a:prstGeom>
          <a:noFill/>
          <a:ln>
            <a:noFill/>
          </a:ln>
        </p:spPr>
        <p:txBody>
          <a:bodyPr spcFirstLastPara="1" wrap="square" lIns="121900" tIns="60933" rIns="121900" bIns="60933" anchor="ctr" anchorCtr="0">
            <a:noAutofit/>
          </a:bodyPr>
          <a:lstStyle/>
          <a:p>
            <a:pPr defTabSz="1219170">
              <a:buClr>
                <a:srgbClr val="6B7280"/>
              </a:buClr>
              <a:buSzPts val="1000"/>
            </a:pPr>
            <a:r>
              <a:rPr lang="en-US" sz="1333" i="1" kern="0">
                <a:solidFill>
                  <a:srgbClr val="6B7280"/>
                </a:solidFill>
                <a:latin typeface="Calibri"/>
                <a:ea typeface="Calibri"/>
                <a:cs typeface="Calibri"/>
                <a:sym typeface="Calibri"/>
              </a:rPr>
              <a:t>Produire notre énergie sur notre territoire</a:t>
            </a:r>
            <a:endParaRPr sz="1333" kern="0">
              <a:solidFill>
                <a:srgbClr val="000000"/>
              </a:solidFill>
              <a:latin typeface="Calibri"/>
              <a:ea typeface="Calibri"/>
              <a:cs typeface="Calibri"/>
              <a:sym typeface="Calibri"/>
            </a:endParaRPr>
          </a:p>
        </p:txBody>
      </p:sp>
      <p:sp>
        <p:nvSpPr>
          <p:cNvPr id="166" name="Google Shape;166;p9"/>
          <p:cNvSpPr/>
          <p:nvPr/>
        </p:nvSpPr>
        <p:spPr>
          <a:xfrm>
            <a:off x="8107680" y="3816096"/>
            <a:ext cx="3657600" cy="2560320"/>
          </a:xfrm>
          <a:prstGeom prst="rect">
            <a:avLst/>
          </a:prstGeom>
          <a:solidFill>
            <a:srgbClr val="FFFFFF"/>
          </a:solidFill>
          <a:ln w="12700" cap="flat" cmpd="sng">
            <a:solidFill>
              <a:srgbClr val="D1E7D9"/>
            </a:solidFill>
            <a:prstDash val="solid"/>
            <a:round/>
            <a:headEnd type="none" w="sm" len="sm"/>
            <a:tailEnd type="none" w="sm" len="sm"/>
          </a:ln>
          <a:effectLst>
            <a:outerShdw blurRad="101600" dist="25400" dir="8100000" algn="bl" rotWithShape="0">
              <a:srgbClr val="000000">
                <a:alpha val="10196"/>
              </a:srgbClr>
            </a:outerShd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67" name="Google Shape;167;p9"/>
          <p:cNvSpPr/>
          <p:nvPr/>
        </p:nvSpPr>
        <p:spPr>
          <a:xfrm>
            <a:off x="8107680" y="3816096"/>
            <a:ext cx="3657600" cy="585216"/>
          </a:xfrm>
          <a:prstGeom prst="rect">
            <a:avLst/>
          </a:prstGeom>
          <a:solidFill>
            <a:srgbClr val="1D6B45"/>
          </a:solidFill>
          <a:ln w="12700" cap="flat" cmpd="sng">
            <a:solidFill>
              <a:srgbClr val="1D6B45"/>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68" name="Google Shape;168;p9"/>
          <p:cNvSpPr/>
          <p:nvPr/>
        </p:nvSpPr>
        <p:spPr>
          <a:xfrm>
            <a:off x="8107680" y="3816096"/>
            <a:ext cx="3657600" cy="585216"/>
          </a:xfrm>
          <a:prstGeom prst="rect">
            <a:avLst/>
          </a:prstGeom>
          <a:noFill/>
          <a:ln>
            <a:noFill/>
          </a:ln>
        </p:spPr>
        <p:txBody>
          <a:bodyPr spcFirstLastPara="1" wrap="square" lIns="0" tIns="0" rIns="0" bIns="0" anchor="ctr" anchorCtr="0">
            <a:noAutofit/>
          </a:bodyPr>
          <a:lstStyle/>
          <a:p>
            <a:pPr algn="ctr" defTabSz="1219170">
              <a:buClr>
                <a:srgbClr val="FFFFFF"/>
              </a:buClr>
              <a:buSzPts val="1300"/>
            </a:pPr>
            <a:r>
              <a:rPr lang="en-US" sz="1733" b="1" kern="0">
                <a:solidFill>
                  <a:srgbClr val="FFFFFF"/>
                </a:solidFill>
                <a:latin typeface="Calibri"/>
                <a:ea typeface="Calibri"/>
                <a:cs typeface="Calibri"/>
                <a:sym typeface="Calibri"/>
              </a:rPr>
              <a:t>Axe 6</a:t>
            </a:r>
            <a:endParaRPr sz="1733" kern="0">
              <a:solidFill>
                <a:srgbClr val="000000"/>
              </a:solidFill>
              <a:latin typeface="Calibri"/>
              <a:ea typeface="Calibri"/>
              <a:cs typeface="Calibri"/>
              <a:sym typeface="Calibri"/>
            </a:endParaRPr>
          </a:p>
        </p:txBody>
      </p:sp>
      <p:sp>
        <p:nvSpPr>
          <p:cNvPr id="169" name="Google Shape;169;p9"/>
          <p:cNvSpPr/>
          <p:nvPr/>
        </p:nvSpPr>
        <p:spPr>
          <a:xfrm>
            <a:off x="8229600" y="4450080"/>
            <a:ext cx="3413760" cy="609600"/>
          </a:xfrm>
          <a:prstGeom prst="rect">
            <a:avLst/>
          </a:prstGeom>
          <a:noFill/>
          <a:ln>
            <a:noFill/>
          </a:ln>
        </p:spPr>
        <p:txBody>
          <a:bodyPr spcFirstLastPara="1" wrap="square" lIns="121900" tIns="60933" rIns="121900" bIns="60933" anchor="ctr" anchorCtr="0">
            <a:noAutofit/>
          </a:bodyPr>
          <a:lstStyle/>
          <a:p>
            <a:pPr defTabSz="1219170">
              <a:buClr>
                <a:srgbClr val="1A4731"/>
              </a:buClr>
              <a:buSzPts val="1050"/>
            </a:pPr>
            <a:r>
              <a:rPr lang="en-US" sz="1400" b="1" kern="0">
                <a:solidFill>
                  <a:srgbClr val="1A4731"/>
                </a:solidFill>
                <a:latin typeface="Calibri"/>
                <a:ea typeface="Calibri"/>
                <a:cs typeface="Calibri"/>
                <a:sym typeface="Calibri"/>
              </a:rPr>
              <a:t>Gouvernance &amp; exemplarité</a:t>
            </a:r>
            <a:endParaRPr sz="1400" kern="0">
              <a:solidFill>
                <a:srgbClr val="000000"/>
              </a:solidFill>
              <a:latin typeface="Calibri"/>
              <a:ea typeface="Calibri"/>
              <a:cs typeface="Calibri"/>
              <a:sym typeface="Calibri"/>
            </a:endParaRPr>
          </a:p>
        </p:txBody>
      </p:sp>
      <p:sp>
        <p:nvSpPr>
          <p:cNvPr id="170" name="Google Shape;170;p9"/>
          <p:cNvSpPr/>
          <p:nvPr/>
        </p:nvSpPr>
        <p:spPr>
          <a:xfrm>
            <a:off x="8229600" y="5084064"/>
            <a:ext cx="3413760" cy="36576"/>
          </a:xfrm>
          <a:prstGeom prst="rect">
            <a:avLst/>
          </a:prstGeom>
          <a:solidFill>
            <a:srgbClr val="4CAF73"/>
          </a:solidFill>
          <a:ln w="12700" cap="flat" cmpd="sng">
            <a:solidFill>
              <a:srgbClr val="4CAF73"/>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71" name="Google Shape;171;p9"/>
          <p:cNvSpPr/>
          <p:nvPr/>
        </p:nvSpPr>
        <p:spPr>
          <a:xfrm>
            <a:off x="8229600" y="5157216"/>
            <a:ext cx="3413760" cy="1036320"/>
          </a:xfrm>
          <a:prstGeom prst="rect">
            <a:avLst/>
          </a:prstGeom>
          <a:noFill/>
          <a:ln>
            <a:noFill/>
          </a:ln>
        </p:spPr>
        <p:txBody>
          <a:bodyPr spcFirstLastPara="1" wrap="square" lIns="121900" tIns="60933" rIns="121900" bIns="60933" anchor="ctr" anchorCtr="0">
            <a:noAutofit/>
          </a:bodyPr>
          <a:lstStyle/>
          <a:p>
            <a:pPr defTabSz="1219170">
              <a:buClr>
                <a:srgbClr val="6B7280"/>
              </a:buClr>
              <a:buSzPts val="1000"/>
            </a:pPr>
            <a:r>
              <a:rPr lang="en-US" sz="1333" i="1" kern="0">
                <a:solidFill>
                  <a:srgbClr val="6B7280"/>
                </a:solidFill>
                <a:latin typeface="Calibri"/>
                <a:ea typeface="Calibri"/>
                <a:cs typeface="Calibri"/>
                <a:sym typeface="Calibri"/>
              </a:rPr>
              <a:t>Montrer l'exemple et piloter collectivement</a:t>
            </a:r>
            <a:endParaRPr sz="1333" kern="0">
              <a:solidFill>
                <a:srgbClr val="000000"/>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9FAFB"/>
        </a:solidFill>
        <a:effectLst/>
      </p:bgPr>
    </p:bg>
    <p:spTree>
      <p:nvGrpSpPr>
        <p:cNvPr id="1" name="Shape 177"/>
        <p:cNvGrpSpPr/>
        <p:nvPr/>
      </p:nvGrpSpPr>
      <p:grpSpPr>
        <a:xfrm>
          <a:off x="0" y="0"/>
          <a:ext cx="0" cy="0"/>
          <a:chOff x="0" y="0"/>
          <a:chExt cx="0" cy="0"/>
        </a:xfrm>
      </p:grpSpPr>
      <p:sp>
        <p:nvSpPr>
          <p:cNvPr id="178" name="Google Shape;178;p10"/>
          <p:cNvSpPr/>
          <p:nvPr/>
        </p:nvSpPr>
        <p:spPr>
          <a:xfrm>
            <a:off x="0" y="0"/>
            <a:ext cx="12192000" cy="97536"/>
          </a:xfrm>
          <a:prstGeom prst="rect">
            <a:avLst/>
          </a:prstGeom>
          <a:solidFill>
            <a:srgbClr val="1D6B45"/>
          </a:solidFill>
          <a:ln w="12700" cap="flat" cmpd="sng">
            <a:solidFill>
              <a:srgbClr val="1D6B45"/>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79" name="Google Shape;179;p10"/>
          <p:cNvSpPr/>
          <p:nvPr/>
        </p:nvSpPr>
        <p:spPr>
          <a:xfrm>
            <a:off x="548640" y="170688"/>
            <a:ext cx="11094720" cy="670560"/>
          </a:xfrm>
          <a:prstGeom prst="rect">
            <a:avLst/>
          </a:prstGeom>
          <a:noFill/>
          <a:ln>
            <a:noFill/>
          </a:ln>
        </p:spPr>
        <p:txBody>
          <a:bodyPr spcFirstLastPara="1" wrap="square" lIns="0" tIns="0" rIns="0" bIns="0" anchor="ctr" anchorCtr="0">
            <a:noAutofit/>
          </a:bodyPr>
          <a:lstStyle/>
          <a:p>
            <a:pPr defTabSz="1219170">
              <a:buClr>
                <a:srgbClr val="1A4731"/>
              </a:buClr>
              <a:buSzPts val="2000"/>
            </a:pPr>
            <a:r>
              <a:rPr lang="en-US" sz="2667" b="1" kern="0">
                <a:solidFill>
                  <a:srgbClr val="1A4731"/>
                </a:solidFill>
                <a:latin typeface="Calibri"/>
                <a:ea typeface="Calibri"/>
                <a:cs typeface="Calibri"/>
                <a:sym typeface="Calibri"/>
              </a:rPr>
              <a:t>Ce que chaque axe engage concrètement en 2026</a:t>
            </a:r>
            <a:endParaRPr sz="2667" kern="0">
              <a:solidFill>
                <a:srgbClr val="000000"/>
              </a:solidFill>
              <a:latin typeface="Calibri"/>
              <a:ea typeface="Calibri"/>
              <a:cs typeface="Calibri"/>
              <a:sym typeface="Calibri"/>
            </a:endParaRPr>
          </a:p>
        </p:txBody>
      </p:sp>
      <p:sp>
        <p:nvSpPr>
          <p:cNvPr id="180" name="Google Shape;180;p10"/>
          <p:cNvSpPr/>
          <p:nvPr/>
        </p:nvSpPr>
        <p:spPr>
          <a:xfrm>
            <a:off x="548640" y="877824"/>
            <a:ext cx="11094720" cy="36576"/>
          </a:xfrm>
          <a:prstGeom prst="rect">
            <a:avLst/>
          </a:prstGeom>
          <a:solidFill>
            <a:srgbClr val="4CAF73"/>
          </a:solidFill>
          <a:ln w="12700" cap="flat" cmpd="sng">
            <a:solidFill>
              <a:srgbClr val="4CAF73"/>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aphicFrame>
        <p:nvGraphicFramePr>
          <p:cNvPr id="181" name="Google Shape;181;p10"/>
          <p:cNvGraphicFramePr/>
          <p:nvPr/>
        </p:nvGraphicFramePr>
        <p:xfrm>
          <a:off x="548640" y="1036320"/>
          <a:ext cx="11094733" cy="5364569"/>
        </p:xfrm>
        <a:graphic>
          <a:graphicData uri="http://schemas.openxmlformats.org/drawingml/2006/table">
            <a:tbl>
              <a:tblPr>
                <a:noFill/>
              </a:tblPr>
              <a:tblGrid>
                <a:gridCol w="1950733">
                  <a:extLst>
                    <a:ext uri="{9D8B030D-6E8A-4147-A177-3AD203B41FA5}">
                      <a16:colId xmlns:a16="http://schemas.microsoft.com/office/drawing/2014/main" val="20000"/>
                    </a:ext>
                  </a:extLst>
                </a:gridCol>
                <a:gridCol w="4876800">
                  <a:extLst>
                    <a:ext uri="{9D8B030D-6E8A-4147-A177-3AD203B41FA5}">
                      <a16:colId xmlns:a16="http://schemas.microsoft.com/office/drawing/2014/main" val="20001"/>
                    </a:ext>
                  </a:extLst>
                </a:gridCol>
                <a:gridCol w="4267200">
                  <a:extLst>
                    <a:ext uri="{9D8B030D-6E8A-4147-A177-3AD203B41FA5}">
                      <a16:colId xmlns:a16="http://schemas.microsoft.com/office/drawing/2014/main" val="20002"/>
                    </a:ext>
                  </a:extLst>
                </a:gridCol>
              </a:tblGrid>
              <a:tr h="766367">
                <a:tc>
                  <a:txBody>
                    <a:bodyPr/>
                    <a:lstStyle/>
                    <a:p>
                      <a:pPr marL="0" marR="0" lvl="0" indent="0" algn="ctr" rtl="0">
                        <a:spcBef>
                          <a:spcPts val="0"/>
                        </a:spcBef>
                        <a:spcAft>
                          <a:spcPts val="0"/>
                        </a:spcAft>
                        <a:buClr>
                          <a:srgbClr val="FFFFFF"/>
                        </a:buClr>
                        <a:buSzPts val="1100"/>
                        <a:buFont typeface="Calibri"/>
                        <a:buNone/>
                      </a:pPr>
                      <a:r>
                        <a:rPr lang="en-US" sz="1500" b="1" u="none" strike="noStrike" cap="none">
                          <a:solidFill>
                            <a:srgbClr val="FFFFFF"/>
                          </a:solidFill>
                        </a:rPr>
                        <a:t>Axe</a:t>
                      </a:r>
                      <a:endParaRPr sz="1500" u="none" strike="noStrike" cap="none"/>
                    </a:p>
                  </a:txBody>
                  <a:tcPr marL="101600" marR="101600" marT="84667" marB="84667" anchor="ctr">
                    <a:lnL w="9525" cap="flat" cmpd="sng">
                      <a:solidFill>
                        <a:srgbClr val="D1E7D9"/>
                      </a:solidFill>
                      <a:prstDash val="solid"/>
                      <a:round/>
                      <a:headEnd type="none" w="sm" len="sm"/>
                      <a:tailEnd type="none" w="sm" len="sm"/>
                    </a:lnL>
                    <a:lnR w="9525" cap="flat" cmpd="sng">
                      <a:solidFill>
                        <a:srgbClr val="D1E7D9"/>
                      </a:solidFill>
                      <a:prstDash val="solid"/>
                      <a:round/>
                      <a:headEnd type="none" w="sm" len="sm"/>
                      <a:tailEnd type="none" w="sm" len="sm"/>
                    </a:lnR>
                    <a:lnT w="9525" cap="flat" cmpd="sng">
                      <a:solidFill>
                        <a:srgbClr val="D1E7D9"/>
                      </a:solidFill>
                      <a:prstDash val="solid"/>
                      <a:round/>
                      <a:headEnd type="none" w="sm" len="sm"/>
                      <a:tailEnd type="none" w="sm" len="sm"/>
                    </a:lnT>
                    <a:lnB w="9525" cap="flat" cmpd="sng">
                      <a:solidFill>
                        <a:srgbClr val="D1E7D9"/>
                      </a:solidFill>
                      <a:prstDash val="solid"/>
                      <a:round/>
                      <a:headEnd type="none" w="sm" len="sm"/>
                      <a:tailEnd type="none" w="sm" len="sm"/>
                    </a:lnB>
                    <a:solidFill>
                      <a:srgbClr val="1D6B45"/>
                    </a:solidFill>
                  </a:tcPr>
                </a:tc>
                <a:tc>
                  <a:txBody>
                    <a:bodyPr/>
                    <a:lstStyle/>
                    <a:p>
                      <a:pPr marL="0" marR="0" lvl="0" indent="0" algn="ctr" rtl="0">
                        <a:spcBef>
                          <a:spcPts val="0"/>
                        </a:spcBef>
                        <a:spcAft>
                          <a:spcPts val="0"/>
                        </a:spcAft>
                        <a:buClr>
                          <a:srgbClr val="FFFFFF"/>
                        </a:buClr>
                        <a:buSzPts val="1100"/>
                        <a:buFont typeface="Calibri"/>
                        <a:buNone/>
                      </a:pPr>
                      <a:r>
                        <a:rPr lang="en-US" sz="1500" b="1" u="none" strike="noStrike" cap="none">
                          <a:solidFill>
                            <a:srgbClr val="FFFFFF"/>
                          </a:solidFill>
                        </a:rPr>
                        <a:t>Actions phares 2026</a:t>
                      </a:r>
                      <a:endParaRPr sz="1500" u="none" strike="noStrike" cap="none"/>
                    </a:p>
                  </a:txBody>
                  <a:tcPr marL="101600" marR="101600" marT="84667" marB="84667" anchor="ctr">
                    <a:lnL w="9525" cap="flat" cmpd="sng">
                      <a:solidFill>
                        <a:srgbClr val="D1E7D9"/>
                      </a:solidFill>
                      <a:prstDash val="solid"/>
                      <a:round/>
                      <a:headEnd type="none" w="sm" len="sm"/>
                      <a:tailEnd type="none" w="sm" len="sm"/>
                    </a:lnL>
                    <a:lnR w="9525" cap="flat" cmpd="sng">
                      <a:solidFill>
                        <a:srgbClr val="D1E7D9"/>
                      </a:solidFill>
                      <a:prstDash val="solid"/>
                      <a:round/>
                      <a:headEnd type="none" w="sm" len="sm"/>
                      <a:tailEnd type="none" w="sm" len="sm"/>
                    </a:lnR>
                    <a:lnT w="9525" cap="flat" cmpd="sng">
                      <a:solidFill>
                        <a:srgbClr val="D1E7D9"/>
                      </a:solidFill>
                      <a:prstDash val="solid"/>
                      <a:round/>
                      <a:headEnd type="none" w="sm" len="sm"/>
                      <a:tailEnd type="none" w="sm" len="sm"/>
                    </a:lnT>
                    <a:lnB w="9525" cap="flat" cmpd="sng">
                      <a:solidFill>
                        <a:srgbClr val="D1E7D9"/>
                      </a:solidFill>
                      <a:prstDash val="solid"/>
                      <a:round/>
                      <a:headEnd type="none" w="sm" len="sm"/>
                      <a:tailEnd type="none" w="sm" len="sm"/>
                    </a:lnB>
                    <a:solidFill>
                      <a:srgbClr val="1D6B45"/>
                    </a:solidFill>
                  </a:tcPr>
                </a:tc>
                <a:tc>
                  <a:txBody>
                    <a:bodyPr/>
                    <a:lstStyle/>
                    <a:p>
                      <a:pPr marL="0" marR="0" lvl="0" indent="0" algn="ctr" rtl="0">
                        <a:spcBef>
                          <a:spcPts val="0"/>
                        </a:spcBef>
                        <a:spcAft>
                          <a:spcPts val="0"/>
                        </a:spcAft>
                        <a:buClr>
                          <a:srgbClr val="FFFFFF"/>
                        </a:buClr>
                        <a:buSzPts val="1100"/>
                        <a:buFont typeface="Calibri"/>
                        <a:buNone/>
                      </a:pPr>
                      <a:r>
                        <a:rPr lang="en-US" sz="1500" b="1" u="none" strike="noStrike" cap="none">
                          <a:solidFill>
                            <a:srgbClr val="FFFFFF"/>
                          </a:solidFill>
                        </a:rPr>
                        <a:t>Partenaires mobilisés</a:t>
                      </a:r>
                      <a:endParaRPr sz="1500" u="none" strike="noStrike" cap="none"/>
                    </a:p>
                  </a:txBody>
                  <a:tcPr marL="101600" marR="101600" marT="84667" marB="84667" anchor="ctr">
                    <a:lnL w="9525" cap="flat" cmpd="sng">
                      <a:solidFill>
                        <a:srgbClr val="D1E7D9"/>
                      </a:solidFill>
                      <a:prstDash val="solid"/>
                      <a:round/>
                      <a:headEnd type="none" w="sm" len="sm"/>
                      <a:tailEnd type="none" w="sm" len="sm"/>
                    </a:lnL>
                    <a:lnR w="9525" cap="flat" cmpd="sng">
                      <a:solidFill>
                        <a:srgbClr val="D1E7D9"/>
                      </a:solidFill>
                      <a:prstDash val="solid"/>
                      <a:round/>
                      <a:headEnd type="none" w="sm" len="sm"/>
                      <a:tailEnd type="none" w="sm" len="sm"/>
                    </a:lnR>
                    <a:lnT w="9525" cap="flat" cmpd="sng">
                      <a:solidFill>
                        <a:srgbClr val="D1E7D9"/>
                      </a:solidFill>
                      <a:prstDash val="solid"/>
                      <a:round/>
                      <a:headEnd type="none" w="sm" len="sm"/>
                      <a:tailEnd type="none" w="sm" len="sm"/>
                    </a:lnT>
                    <a:lnB w="9525" cap="flat" cmpd="sng">
                      <a:solidFill>
                        <a:srgbClr val="D1E7D9"/>
                      </a:solidFill>
                      <a:prstDash val="solid"/>
                      <a:round/>
                      <a:headEnd type="none" w="sm" len="sm"/>
                      <a:tailEnd type="none" w="sm" len="sm"/>
                    </a:lnB>
                    <a:solidFill>
                      <a:srgbClr val="1D6B45"/>
                    </a:solidFill>
                  </a:tcPr>
                </a:tc>
                <a:extLst>
                  <a:ext uri="{0D108BD9-81ED-4DB2-BD59-A6C34878D82A}">
                    <a16:rowId xmlns:a16="http://schemas.microsoft.com/office/drawing/2014/main" val="10000"/>
                  </a:ext>
                </a:extLst>
              </a:tr>
              <a:tr h="766367">
                <a:tc>
                  <a:txBody>
                    <a:bodyPr/>
                    <a:lstStyle/>
                    <a:p>
                      <a:pPr marL="0" marR="0" lvl="0" indent="0" algn="l" rtl="0">
                        <a:spcBef>
                          <a:spcPts val="0"/>
                        </a:spcBef>
                        <a:spcAft>
                          <a:spcPts val="0"/>
                        </a:spcAft>
                        <a:buClr>
                          <a:srgbClr val="1A1A1A"/>
                        </a:buClr>
                        <a:buSzPts val="1100"/>
                        <a:buFont typeface="Calibri"/>
                        <a:buNone/>
                      </a:pPr>
                      <a:r>
                        <a:rPr lang="en-US" sz="1500" u="none" strike="noStrike" cap="none">
                          <a:solidFill>
                            <a:srgbClr val="1A1A1A"/>
                          </a:solidFill>
                        </a:rPr>
                        <a:t>1 – Habitat</a:t>
                      </a:r>
                      <a:endParaRPr sz="1500" u="none" strike="noStrike" cap="none"/>
                    </a:p>
                  </a:txBody>
                  <a:tcPr marL="101600" marR="101600" marT="67733" marB="67733" anchor="ctr">
                    <a:lnL w="9525" cap="flat" cmpd="sng">
                      <a:solidFill>
                        <a:srgbClr val="D1E7D9"/>
                      </a:solidFill>
                      <a:prstDash val="solid"/>
                      <a:round/>
                      <a:headEnd type="none" w="sm" len="sm"/>
                      <a:tailEnd type="none" w="sm" len="sm"/>
                    </a:lnL>
                    <a:lnR w="9525" cap="flat" cmpd="sng">
                      <a:solidFill>
                        <a:srgbClr val="D1E7D9"/>
                      </a:solidFill>
                      <a:prstDash val="solid"/>
                      <a:round/>
                      <a:headEnd type="none" w="sm" len="sm"/>
                      <a:tailEnd type="none" w="sm" len="sm"/>
                    </a:lnR>
                    <a:lnT w="9525" cap="flat" cmpd="sng">
                      <a:solidFill>
                        <a:srgbClr val="D1E7D9"/>
                      </a:solidFill>
                      <a:prstDash val="solid"/>
                      <a:round/>
                      <a:headEnd type="none" w="sm" len="sm"/>
                      <a:tailEnd type="none" w="sm" len="sm"/>
                    </a:lnT>
                    <a:lnB w="9525" cap="flat" cmpd="sng">
                      <a:solidFill>
                        <a:srgbClr val="D1E7D9"/>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Clr>
                          <a:srgbClr val="1A1A1A"/>
                        </a:buClr>
                        <a:buSzPts val="1100"/>
                        <a:buFont typeface="Calibri"/>
                        <a:buNone/>
                      </a:pPr>
                      <a:r>
                        <a:rPr lang="en-US" sz="1500" u="none" strike="noStrike" cap="none">
                          <a:solidFill>
                            <a:srgbClr val="1A1A1A"/>
                          </a:solidFill>
                        </a:rPr>
                        <a:t>Forum de l'Habitat, Brie &amp; Bâti Durable, PTRE</a:t>
                      </a:r>
                      <a:endParaRPr sz="1500" u="none" strike="noStrike" cap="none"/>
                    </a:p>
                  </a:txBody>
                  <a:tcPr marL="101600" marR="101600" marT="67733" marB="67733" anchor="ctr">
                    <a:lnL w="9525" cap="flat" cmpd="sng">
                      <a:solidFill>
                        <a:srgbClr val="D1E7D9"/>
                      </a:solidFill>
                      <a:prstDash val="solid"/>
                      <a:round/>
                      <a:headEnd type="none" w="sm" len="sm"/>
                      <a:tailEnd type="none" w="sm" len="sm"/>
                    </a:lnL>
                    <a:lnR w="9525" cap="flat" cmpd="sng">
                      <a:solidFill>
                        <a:srgbClr val="D1E7D9"/>
                      </a:solidFill>
                      <a:prstDash val="solid"/>
                      <a:round/>
                      <a:headEnd type="none" w="sm" len="sm"/>
                      <a:tailEnd type="none" w="sm" len="sm"/>
                    </a:lnR>
                    <a:lnT w="9525" cap="flat" cmpd="sng">
                      <a:solidFill>
                        <a:srgbClr val="D1E7D9"/>
                      </a:solidFill>
                      <a:prstDash val="solid"/>
                      <a:round/>
                      <a:headEnd type="none" w="sm" len="sm"/>
                      <a:tailEnd type="none" w="sm" len="sm"/>
                    </a:lnT>
                    <a:lnB w="9525" cap="flat" cmpd="sng">
                      <a:solidFill>
                        <a:srgbClr val="D1E7D9"/>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Clr>
                          <a:srgbClr val="1A1A1A"/>
                        </a:buClr>
                        <a:buSzPts val="1100"/>
                        <a:buFont typeface="Calibri"/>
                        <a:buNone/>
                      </a:pPr>
                      <a:r>
                        <a:rPr lang="en-US" sz="1500" u="none" strike="noStrike" cap="none">
                          <a:solidFill>
                            <a:srgbClr val="1A1A1A"/>
                          </a:solidFill>
                        </a:rPr>
                        <a:t>SEME/France Rénov', CD 77, ADIL 77, Soliha 77, FFB 77, CAPEB</a:t>
                      </a:r>
                      <a:endParaRPr sz="1500" u="none" strike="noStrike" cap="none"/>
                    </a:p>
                  </a:txBody>
                  <a:tcPr marL="101600" marR="101600" marT="67733" marB="67733" anchor="ctr">
                    <a:lnL w="9525" cap="flat" cmpd="sng">
                      <a:solidFill>
                        <a:srgbClr val="D1E7D9"/>
                      </a:solidFill>
                      <a:prstDash val="solid"/>
                      <a:round/>
                      <a:headEnd type="none" w="sm" len="sm"/>
                      <a:tailEnd type="none" w="sm" len="sm"/>
                    </a:lnL>
                    <a:lnR w="9525" cap="flat" cmpd="sng">
                      <a:solidFill>
                        <a:srgbClr val="D1E7D9"/>
                      </a:solidFill>
                      <a:prstDash val="solid"/>
                      <a:round/>
                      <a:headEnd type="none" w="sm" len="sm"/>
                      <a:tailEnd type="none" w="sm" len="sm"/>
                    </a:lnR>
                    <a:lnT w="9525" cap="flat" cmpd="sng">
                      <a:solidFill>
                        <a:srgbClr val="D1E7D9"/>
                      </a:solidFill>
                      <a:prstDash val="solid"/>
                      <a:round/>
                      <a:headEnd type="none" w="sm" len="sm"/>
                      <a:tailEnd type="none" w="sm" len="sm"/>
                    </a:lnT>
                    <a:lnB w="9525" cap="flat" cmpd="sng">
                      <a:solidFill>
                        <a:srgbClr val="D1E7D9"/>
                      </a:solidFill>
                      <a:prstDash val="solid"/>
                      <a:round/>
                      <a:headEnd type="none" w="sm" len="sm"/>
                      <a:tailEnd type="none" w="sm" len="sm"/>
                    </a:lnB>
                    <a:solidFill>
                      <a:srgbClr val="FFFFFF"/>
                    </a:solidFill>
                  </a:tcPr>
                </a:tc>
                <a:extLst>
                  <a:ext uri="{0D108BD9-81ED-4DB2-BD59-A6C34878D82A}">
                    <a16:rowId xmlns:a16="http://schemas.microsoft.com/office/drawing/2014/main" val="10001"/>
                  </a:ext>
                </a:extLst>
              </a:tr>
              <a:tr h="766367">
                <a:tc>
                  <a:txBody>
                    <a:bodyPr/>
                    <a:lstStyle/>
                    <a:p>
                      <a:pPr marL="0" marR="0" lvl="0" indent="0" algn="l" rtl="0">
                        <a:spcBef>
                          <a:spcPts val="0"/>
                        </a:spcBef>
                        <a:spcAft>
                          <a:spcPts val="0"/>
                        </a:spcAft>
                        <a:buClr>
                          <a:srgbClr val="1A1A1A"/>
                        </a:buClr>
                        <a:buSzPts val="1100"/>
                        <a:buFont typeface="Calibri"/>
                        <a:buNone/>
                      </a:pPr>
                      <a:r>
                        <a:rPr lang="en-US" sz="1500" u="none" strike="noStrike" cap="none">
                          <a:solidFill>
                            <a:srgbClr val="1A1A1A"/>
                          </a:solidFill>
                        </a:rPr>
                        <a:t>2 – Agriculture</a:t>
                      </a:r>
                      <a:endParaRPr sz="1500" u="none" strike="noStrike" cap="none"/>
                    </a:p>
                  </a:txBody>
                  <a:tcPr marL="101600" marR="101600" marT="67733" marB="67733" anchor="ctr">
                    <a:lnL w="9525" cap="flat" cmpd="sng">
                      <a:solidFill>
                        <a:srgbClr val="D1E7D9"/>
                      </a:solidFill>
                      <a:prstDash val="solid"/>
                      <a:round/>
                      <a:headEnd type="none" w="sm" len="sm"/>
                      <a:tailEnd type="none" w="sm" len="sm"/>
                    </a:lnL>
                    <a:lnR w="9525" cap="flat" cmpd="sng">
                      <a:solidFill>
                        <a:srgbClr val="D1E7D9"/>
                      </a:solidFill>
                      <a:prstDash val="solid"/>
                      <a:round/>
                      <a:headEnd type="none" w="sm" len="sm"/>
                      <a:tailEnd type="none" w="sm" len="sm"/>
                    </a:lnR>
                    <a:lnT w="9525" cap="flat" cmpd="sng">
                      <a:solidFill>
                        <a:srgbClr val="D1E7D9"/>
                      </a:solidFill>
                      <a:prstDash val="solid"/>
                      <a:round/>
                      <a:headEnd type="none" w="sm" len="sm"/>
                      <a:tailEnd type="none" w="sm" len="sm"/>
                    </a:lnT>
                    <a:lnB w="9525" cap="flat" cmpd="sng">
                      <a:solidFill>
                        <a:srgbClr val="D1E7D9"/>
                      </a:solidFill>
                      <a:prstDash val="solid"/>
                      <a:round/>
                      <a:headEnd type="none" w="sm" len="sm"/>
                      <a:tailEnd type="none" w="sm" len="sm"/>
                    </a:lnB>
                    <a:solidFill>
                      <a:srgbClr val="F7FBF9"/>
                    </a:solidFill>
                  </a:tcPr>
                </a:tc>
                <a:tc>
                  <a:txBody>
                    <a:bodyPr/>
                    <a:lstStyle/>
                    <a:p>
                      <a:pPr marL="0" marR="0" lvl="0" indent="0" algn="l" rtl="0">
                        <a:spcBef>
                          <a:spcPts val="0"/>
                        </a:spcBef>
                        <a:spcAft>
                          <a:spcPts val="0"/>
                        </a:spcAft>
                        <a:buClr>
                          <a:srgbClr val="1A1A1A"/>
                        </a:buClr>
                        <a:buSzPts val="1100"/>
                        <a:buFont typeface="Calibri"/>
                        <a:buNone/>
                      </a:pPr>
                      <a:r>
                        <a:rPr lang="en-US" sz="1500" u="none" strike="noStrike" cap="none">
                          <a:solidFill>
                            <a:srgbClr val="1A1A1A"/>
                          </a:solidFill>
                        </a:rPr>
                        <a:t>Filière chanvre &amp; matériaux biosourcés, R</a:t>
                      </a:r>
                      <a:r>
                        <a:rPr lang="en-US" sz="1500">
                          <a:solidFill>
                            <a:srgbClr val="1A1A1A"/>
                          </a:solidFill>
                        </a:rPr>
                        <a:t>endez-vous en Terres Bio</a:t>
                      </a:r>
                      <a:endParaRPr sz="1500" u="none" strike="noStrike" cap="none"/>
                    </a:p>
                  </a:txBody>
                  <a:tcPr marL="101600" marR="101600" marT="67733" marB="67733" anchor="ctr">
                    <a:lnL w="9525" cap="flat" cmpd="sng">
                      <a:solidFill>
                        <a:srgbClr val="D1E7D9"/>
                      </a:solidFill>
                      <a:prstDash val="solid"/>
                      <a:round/>
                      <a:headEnd type="none" w="sm" len="sm"/>
                      <a:tailEnd type="none" w="sm" len="sm"/>
                    </a:lnL>
                    <a:lnR w="9525" cap="flat" cmpd="sng">
                      <a:solidFill>
                        <a:srgbClr val="D1E7D9"/>
                      </a:solidFill>
                      <a:prstDash val="solid"/>
                      <a:round/>
                      <a:headEnd type="none" w="sm" len="sm"/>
                      <a:tailEnd type="none" w="sm" len="sm"/>
                    </a:lnR>
                    <a:lnT w="9525" cap="flat" cmpd="sng">
                      <a:solidFill>
                        <a:srgbClr val="D1E7D9"/>
                      </a:solidFill>
                      <a:prstDash val="solid"/>
                      <a:round/>
                      <a:headEnd type="none" w="sm" len="sm"/>
                      <a:tailEnd type="none" w="sm" len="sm"/>
                    </a:lnT>
                    <a:lnB w="9525" cap="flat" cmpd="sng">
                      <a:solidFill>
                        <a:srgbClr val="D1E7D9"/>
                      </a:solidFill>
                      <a:prstDash val="solid"/>
                      <a:round/>
                      <a:headEnd type="none" w="sm" len="sm"/>
                      <a:tailEnd type="none" w="sm" len="sm"/>
                    </a:lnB>
                    <a:solidFill>
                      <a:srgbClr val="F7FBF9"/>
                    </a:solidFill>
                  </a:tcPr>
                </a:tc>
                <a:tc>
                  <a:txBody>
                    <a:bodyPr/>
                    <a:lstStyle/>
                    <a:p>
                      <a:pPr marL="0" marR="0" lvl="0" indent="0" algn="l" rtl="0">
                        <a:spcBef>
                          <a:spcPts val="0"/>
                        </a:spcBef>
                        <a:spcAft>
                          <a:spcPts val="0"/>
                        </a:spcAft>
                        <a:buClr>
                          <a:srgbClr val="1A1A1A"/>
                        </a:buClr>
                        <a:buSzPts val="1100"/>
                        <a:buFont typeface="Calibri"/>
                        <a:buNone/>
                      </a:pPr>
                      <a:r>
                        <a:rPr lang="en-US" sz="1500" u="none" strike="noStrike" cap="none">
                          <a:solidFill>
                            <a:srgbClr val="1A1A1A"/>
                          </a:solidFill>
                        </a:rPr>
                        <a:t>GAB IDF, agriculteurs locaux</a:t>
                      </a:r>
                      <a:endParaRPr sz="1500" u="none" strike="noStrike" cap="none"/>
                    </a:p>
                  </a:txBody>
                  <a:tcPr marL="101600" marR="101600" marT="67733" marB="67733" anchor="ctr">
                    <a:lnL w="9525" cap="flat" cmpd="sng">
                      <a:solidFill>
                        <a:srgbClr val="D1E7D9"/>
                      </a:solidFill>
                      <a:prstDash val="solid"/>
                      <a:round/>
                      <a:headEnd type="none" w="sm" len="sm"/>
                      <a:tailEnd type="none" w="sm" len="sm"/>
                    </a:lnL>
                    <a:lnR w="9525" cap="flat" cmpd="sng">
                      <a:solidFill>
                        <a:srgbClr val="D1E7D9"/>
                      </a:solidFill>
                      <a:prstDash val="solid"/>
                      <a:round/>
                      <a:headEnd type="none" w="sm" len="sm"/>
                      <a:tailEnd type="none" w="sm" len="sm"/>
                    </a:lnR>
                    <a:lnT w="9525" cap="flat" cmpd="sng">
                      <a:solidFill>
                        <a:srgbClr val="D1E7D9"/>
                      </a:solidFill>
                      <a:prstDash val="solid"/>
                      <a:round/>
                      <a:headEnd type="none" w="sm" len="sm"/>
                      <a:tailEnd type="none" w="sm" len="sm"/>
                    </a:lnT>
                    <a:lnB w="9525" cap="flat" cmpd="sng">
                      <a:solidFill>
                        <a:srgbClr val="D1E7D9"/>
                      </a:solidFill>
                      <a:prstDash val="solid"/>
                      <a:round/>
                      <a:headEnd type="none" w="sm" len="sm"/>
                      <a:tailEnd type="none" w="sm" len="sm"/>
                    </a:lnB>
                    <a:solidFill>
                      <a:srgbClr val="F7FBF9"/>
                    </a:solidFill>
                  </a:tcPr>
                </a:tc>
                <a:extLst>
                  <a:ext uri="{0D108BD9-81ED-4DB2-BD59-A6C34878D82A}">
                    <a16:rowId xmlns:a16="http://schemas.microsoft.com/office/drawing/2014/main" val="10002"/>
                  </a:ext>
                </a:extLst>
              </a:tr>
              <a:tr h="766367">
                <a:tc>
                  <a:txBody>
                    <a:bodyPr/>
                    <a:lstStyle/>
                    <a:p>
                      <a:pPr marL="0" marR="0" lvl="0" indent="0" algn="l" rtl="0">
                        <a:spcBef>
                          <a:spcPts val="0"/>
                        </a:spcBef>
                        <a:spcAft>
                          <a:spcPts val="0"/>
                        </a:spcAft>
                        <a:buClr>
                          <a:srgbClr val="1A1A1A"/>
                        </a:buClr>
                        <a:buSzPts val="1100"/>
                        <a:buFont typeface="Calibri"/>
                        <a:buNone/>
                      </a:pPr>
                      <a:r>
                        <a:rPr lang="en-US" sz="1500" u="none" strike="noStrike" cap="none">
                          <a:solidFill>
                            <a:srgbClr val="1A1A1A"/>
                          </a:solidFill>
                        </a:rPr>
                        <a:t>3 – Mobilités</a:t>
                      </a:r>
                      <a:endParaRPr sz="1500" u="none" strike="noStrike" cap="none"/>
                    </a:p>
                  </a:txBody>
                  <a:tcPr marL="101600" marR="101600" marT="67733" marB="67733" anchor="ctr">
                    <a:lnL w="9525" cap="flat" cmpd="sng">
                      <a:solidFill>
                        <a:srgbClr val="D1E7D9"/>
                      </a:solidFill>
                      <a:prstDash val="solid"/>
                      <a:round/>
                      <a:headEnd type="none" w="sm" len="sm"/>
                      <a:tailEnd type="none" w="sm" len="sm"/>
                    </a:lnL>
                    <a:lnR w="9525" cap="flat" cmpd="sng">
                      <a:solidFill>
                        <a:srgbClr val="D1E7D9"/>
                      </a:solidFill>
                      <a:prstDash val="solid"/>
                      <a:round/>
                      <a:headEnd type="none" w="sm" len="sm"/>
                      <a:tailEnd type="none" w="sm" len="sm"/>
                    </a:lnR>
                    <a:lnT w="9525" cap="flat" cmpd="sng">
                      <a:solidFill>
                        <a:srgbClr val="D1E7D9"/>
                      </a:solidFill>
                      <a:prstDash val="solid"/>
                      <a:round/>
                      <a:headEnd type="none" w="sm" len="sm"/>
                      <a:tailEnd type="none" w="sm" len="sm"/>
                    </a:lnT>
                    <a:lnB w="9525" cap="flat" cmpd="sng">
                      <a:solidFill>
                        <a:srgbClr val="D1E7D9"/>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Clr>
                          <a:srgbClr val="1A1A1A"/>
                        </a:buClr>
                        <a:buSzPts val="1100"/>
                        <a:buFont typeface="Calibri"/>
                        <a:buNone/>
                      </a:pPr>
                      <a:r>
                        <a:rPr lang="en-US" sz="1500" u="none" strike="noStrike" cap="none">
                          <a:solidFill>
                            <a:srgbClr val="1A1A1A"/>
                          </a:solidFill>
                        </a:rPr>
                        <a:t>Village des Mobilités, Maison du Vélo Mobile, schéma directeur cyclable intercommunal</a:t>
                      </a:r>
                      <a:endParaRPr sz="1500" u="none" strike="noStrike" cap="none"/>
                    </a:p>
                  </a:txBody>
                  <a:tcPr marL="101600" marR="101600" marT="67733" marB="67733" anchor="ctr">
                    <a:lnL w="9525" cap="flat" cmpd="sng">
                      <a:solidFill>
                        <a:srgbClr val="D1E7D9"/>
                      </a:solidFill>
                      <a:prstDash val="solid"/>
                      <a:round/>
                      <a:headEnd type="none" w="sm" len="sm"/>
                      <a:tailEnd type="none" w="sm" len="sm"/>
                    </a:lnL>
                    <a:lnR w="9525" cap="flat" cmpd="sng">
                      <a:solidFill>
                        <a:srgbClr val="D1E7D9"/>
                      </a:solidFill>
                      <a:prstDash val="solid"/>
                      <a:round/>
                      <a:headEnd type="none" w="sm" len="sm"/>
                      <a:tailEnd type="none" w="sm" len="sm"/>
                    </a:lnR>
                    <a:lnT w="9525" cap="flat" cmpd="sng">
                      <a:solidFill>
                        <a:srgbClr val="D1E7D9"/>
                      </a:solidFill>
                      <a:prstDash val="solid"/>
                      <a:round/>
                      <a:headEnd type="none" w="sm" len="sm"/>
                      <a:tailEnd type="none" w="sm" len="sm"/>
                    </a:lnT>
                    <a:lnB w="9525" cap="flat" cmpd="sng">
                      <a:solidFill>
                        <a:srgbClr val="D1E7D9"/>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Clr>
                          <a:srgbClr val="1A1A1A"/>
                        </a:buClr>
                        <a:buSzPts val="1100"/>
                        <a:buFont typeface="Calibri"/>
                        <a:buNone/>
                      </a:pPr>
                      <a:r>
                        <a:rPr lang="en-US" sz="1500" u="none" strike="noStrike" cap="none">
                          <a:solidFill>
                            <a:srgbClr val="1A1A1A"/>
                          </a:solidFill>
                        </a:rPr>
                        <a:t>CEREMA, communes, IDFM, Cyclonova</a:t>
                      </a:r>
                      <a:endParaRPr sz="1500" u="none" strike="noStrike" cap="none"/>
                    </a:p>
                  </a:txBody>
                  <a:tcPr marL="101600" marR="101600" marT="67733" marB="67733" anchor="ctr">
                    <a:lnL w="9525" cap="flat" cmpd="sng">
                      <a:solidFill>
                        <a:srgbClr val="D1E7D9"/>
                      </a:solidFill>
                      <a:prstDash val="solid"/>
                      <a:round/>
                      <a:headEnd type="none" w="sm" len="sm"/>
                      <a:tailEnd type="none" w="sm" len="sm"/>
                    </a:lnL>
                    <a:lnR w="9525" cap="flat" cmpd="sng">
                      <a:solidFill>
                        <a:srgbClr val="D1E7D9"/>
                      </a:solidFill>
                      <a:prstDash val="solid"/>
                      <a:round/>
                      <a:headEnd type="none" w="sm" len="sm"/>
                      <a:tailEnd type="none" w="sm" len="sm"/>
                    </a:lnR>
                    <a:lnT w="9525" cap="flat" cmpd="sng">
                      <a:solidFill>
                        <a:srgbClr val="D1E7D9"/>
                      </a:solidFill>
                      <a:prstDash val="solid"/>
                      <a:round/>
                      <a:headEnd type="none" w="sm" len="sm"/>
                      <a:tailEnd type="none" w="sm" len="sm"/>
                    </a:lnT>
                    <a:lnB w="9525" cap="flat" cmpd="sng">
                      <a:solidFill>
                        <a:srgbClr val="D1E7D9"/>
                      </a:solidFill>
                      <a:prstDash val="solid"/>
                      <a:round/>
                      <a:headEnd type="none" w="sm" len="sm"/>
                      <a:tailEnd type="none" w="sm" len="sm"/>
                    </a:lnB>
                    <a:solidFill>
                      <a:srgbClr val="FFFFFF"/>
                    </a:solidFill>
                  </a:tcPr>
                </a:tc>
                <a:extLst>
                  <a:ext uri="{0D108BD9-81ED-4DB2-BD59-A6C34878D82A}">
                    <a16:rowId xmlns:a16="http://schemas.microsoft.com/office/drawing/2014/main" val="10003"/>
                  </a:ext>
                </a:extLst>
              </a:tr>
              <a:tr h="766367">
                <a:tc>
                  <a:txBody>
                    <a:bodyPr/>
                    <a:lstStyle/>
                    <a:p>
                      <a:pPr marL="0" marR="0" lvl="0" indent="0" algn="l" rtl="0">
                        <a:spcBef>
                          <a:spcPts val="0"/>
                        </a:spcBef>
                        <a:spcAft>
                          <a:spcPts val="0"/>
                        </a:spcAft>
                        <a:buClr>
                          <a:srgbClr val="1A1A1A"/>
                        </a:buClr>
                        <a:buSzPts val="1100"/>
                        <a:buFont typeface="Calibri"/>
                        <a:buNone/>
                      </a:pPr>
                      <a:r>
                        <a:rPr lang="en-US" sz="1500" u="none" strike="noStrike" cap="none">
                          <a:solidFill>
                            <a:srgbClr val="1A1A1A"/>
                          </a:solidFill>
                        </a:rPr>
                        <a:t>4 – Éco. circulaire</a:t>
                      </a:r>
                      <a:endParaRPr sz="1500" u="none" strike="noStrike" cap="none"/>
                    </a:p>
                  </a:txBody>
                  <a:tcPr marL="101600" marR="101600" marT="67733" marB="67733" anchor="ctr">
                    <a:lnL w="9525" cap="flat" cmpd="sng">
                      <a:solidFill>
                        <a:srgbClr val="D1E7D9"/>
                      </a:solidFill>
                      <a:prstDash val="solid"/>
                      <a:round/>
                      <a:headEnd type="none" w="sm" len="sm"/>
                      <a:tailEnd type="none" w="sm" len="sm"/>
                    </a:lnL>
                    <a:lnR w="9525" cap="flat" cmpd="sng">
                      <a:solidFill>
                        <a:srgbClr val="D1E7D9"/>
                      </a:solidFill>
                      <a:prstDash val="solid"/>
                      <a:round/>
                      <a:headEnd type="none" w="sm" len="sm"/>
                      <a:tailEnd type="none" w="sm" len="sm"/>
                    </a:lnR>
                    <a:lnT w="9525" cap="flat" cmpd="sng">
                      <a:solidFill>
                        <a:srgbClr val="D1E7D9"/>
                      </a:solidFill>
                      <a:prstDash val="solid"/>
                      <a:round/>
                      <a:headEnd type="none" w="sm" len="sm"/>
                      <a:tailEnd type="none" w="sm" len="sm"/>
                    </a:lnT>
                    <a:lnB w="9525" cap="flat" cmpd="sng">
                      <a:solidFill>
                        <a:srgbClr val="D1E7D9"/>
                      </a:solidFill>
                      <a:prstDash val="solid"/>
                      <a:round/>
                      <a:headEnd type="none" w="sm" len="sm"/>
                      <a:tailEnd type="none" w="sm" len="sm"/>
                    </a:lnB>
                    <a:solidFill>
                      <a:srgbClr val="F7FBF9"/>
                    </a:solidFill>
                  </a:tcPr>
                </a:tc>
                <a:tc>
                  <a:txBody>
                    <a:bodyPr/>
                    <a:lstStyle/>
                    <a:p>
                      <a:pPr marL="0" marR="0" lvl="0" indent="0" algn="l" rtl="0">
                        <a:spcBef>
                          <a:spcPts val="0"/>
                        </a:spcBef>
                        <a:spcAft>
                          <a:spcPts val="0"/>
                        </a:spcAft>
                        <a:buClr>
                          <a:srgbClr val="1A1A1A"/>
                        </a:buClr>
                        <a:buSzPts val="1100"/>
                        <a:buFont typeface="Calibri"/>
                        <a:buNone/>
                      </a:pPr>
                      <a:r>
                        <a:rPr lang="en-US" sz="1500" u="none" strike="noStrike" cap="none">
                          <a:solidFill>
                            <a:srgbClr val="1A1A1A"/>
                          </a:solidFill>
                        </a:rPr>
                        <a:t>Ressourcerie, RSE entreprises, convention CCI 77</a:t>
                      </a:r>
                      <a:endParaRPr sz="1500" u="none" strike="noStrike" cap="none"/>
                    </a:p>
                  </a:txBody>
                  <a:tcPr marL="101600" marR="101600" marT="67733" marB="67733" anchor="ctr">
                    <a:lnL w="9525" cap="flat" cmpd="sng">
                      <a:solidFill>
                        <a:srgbClr val="D1E7D9"/>
                      </a:solidFill>
                      <a:prstDash val="solid"/>
                      <a:round/>
                      <a:headEnd type="none" w="sm" len="sm"/>
                      <a:tailEnd type="none" w="sm" len="sm"/>
                    </a:lnL>
                    <a:lnR w="9525" cap="flat" cmpd="sng">
                      <a:solidFill>
                        <a:srgbClr val="D1E7D9"/>
                      </a:solidFill>
                      <a:prstDash val="solid"/>
                      <a:round/>
                      <a:headEnd type="none" w="sm" len="sm"/>
                      <a:tailEnd type="none" w="sm" len="sm"/>
                    </a:lnR>
                    <a:lnT w="9525" cap="flat" cmpd="sng">
                      <a:solidFill>
                        <a:srgbClr val="D1E7D9"/>
                      </a:solidFill>
                      <a:prstDash val="solid"/>
                      <a:round/>
                      <a:headEnd type="none" w="sm" len="sm"/>
                      <a:tailEnd type="none" w="sm" len="sm"/>
                    </a:lnT>
                    <a:lnB w="9525" cap="flat" cmpd="sng">
                      <a:solidFill>
                        <a:srgbClr val="D1E7D9"/>
                      </a:solidFill>
                      <a:prstDash val="solid"/>
                      <a:round/>
                      <a:headEnd type="none" w="sm" len="sm"/>
                      <a:tailEnd type="none" w="sm" len="sm"/>
                    </a:lnB>
                    <a:solidFill>
                      <a:srgbClr val="F7FBF9"/>
                    </a:solidFill>
                  </a:tcPr>
                </a:tc>
                <a:tc>
                  <a:txBody>
                    <a:bodyPr/>
                    <a:lstStyle/>
                    <a:p>
                      <a:pPr marL="0" marR="0" lvl="0" indent="0" algn="l" rtl="0">
                        <a:spcBef>
                          <a:spcPts val="0"/>
                        </a:spcBef>
                        <a:spcAft>
                          <a:spcPts val="0"/>
                        </a:spcAft>
                        <a:buClr>
                          <a:srgbClr val="1A1A1A"/>
                        </a:buClr>
                        <a:buSzPts val="1100"/>
                        <a:buFont typeface="Calibri"/>
                        <a:buNone/>
                      </a:pPr>
                      <a:r>
                        <a:rPr lang="en-US" sz="1500" u="none" strike="noStrike" cap="none">
                          <a:solidFill>
                            <a:srgbClr val="1A1A1A"/>
                          </a:solidFill>
                        </a:rPr>
                        <a:t>SMETOM-GEEODE, CCI 77</a:t>
                      </a:r>
                      <a:endParaRPr sz="1500" u="none" strike="noStrike" cap="none"/>
                    </a:p>
                  </a:txBody>
                  <a:tcPr marL="101600" marR="101600" marT="67733" marB="67733" anchor="ctr">
                    <a:lnL w="9525" cap="flat" cmpd="sng">
                      <a:solidFill>
                        <a:srgbClr val="D1E7D9"/>
                      </a:solidFill>
                      <a:prstDash val="solid"/>
                      <a:round/>
                      <a:headEnd type="none" w="sm" len="sm"/>
                      <a:tailEnd type="none" w="sm" len="sm"/>
                    </a:lnL>
                    <a:lnR w="9525" cap="flat" cmpd="sng">
                      <a:solidFill>
                        <a:srgbClr val="D1E7D9"/>
                      </a:solidFill>
                      <a:prstDash val="solid"/>
                      <a:round/>
                      <a:headEnd type="none" w="sm" len="sm"/>
                      <a:tailEnd type="none" w="sm" len="sm"/>
                    </a:lnR>
                    <a:lnT w="9525" cap="flat" cmpd="sng">
                      <a:solidFill>
                        <a:srgbClr val="D1E7D9"/>
                      </a:solidFill>
                      <a:prstDash val="solid"/>
                      <a:round/>
                      <a:headEnd type="none" w="sm" len="sm"/>
                      <a:tailEnd type="none" w="sm" len="sm"/>
                    </a:lnT>
                    <a:lnB w="9525" cap="flat" cmpd="sng">
                      <a:solidFill>
                        <a:srgbClr val="D1E7D9"/>
                      </a:solidFill>
                      <a:prstDash val="solid"/>
                      <a:round/>
                      <a:headEnd type="none" w="sm" len="sm"/>
                      <a:tailEnd type="none" w="sm" len="sm"/>
                    </a:lnB>
                    <a:solidFill>
                      <a:srgbClr val="F7FBF9"/>
                    </a:solidFill>
                  </a:tcPr>
                </a:tc>
                <a:extLst>
                  <a:ext uri="{0D108BD9-81ED-4DB2-BD59-A6C34878D82A}">
                    <a16:rowId xmlns:a16="http://schemas.microsoft.com/office/drawing/2014/main" val="10004"/>
                  </a:ext>
                </a:extLst>
              </a:tr>
              <a:tr h="766367">
                <a:tc>
                  <a:txBody>
                    <a:bodyPr/>
                    <a:lstStyle/>
                    <a:p>
                      <a:pPr marL="0" marR="0" lvl="0" indent="0" algn="l" rtl="0">
                        <a:spcBef>
                          <a:spcPts val="0"/>
                        </a:spcBef>
                        <a:spcAft>
                          <a:spcPts val="0"/>
                        </a:spcAft>
                        <a:buClr>
                          <a:srgbClr val="1A1A1A"/>
                        </a:buClr>
                        <a:buSzPts val="1100"/>
                        <a:buFont typeface="Calibri"/>
                        <a:buNone/>
                      </a:pPr>
                      <a:r>
                        <a:rPr lang="en-US" sz="1500" u="none" strike="noStrike" cap="none">
                          <a:solidFill>
                            <a:srgbClr val="1A1A1A"/>
                          </a:solidFill>
                        </a:rPr>
                        <a:t>5 – EnR</a:t>
                      </a:r>
                      <a:endParaRPr sz="1500" u="none" strike="noStrike" cap="none"/>
                    </a:p>
                  </a:txBody>
                  <a:tcPr marL="101600" marR="101600" marT="67733" marB="67733" anchor="ctr">
                    <a:lnL w="9525" cap="flat" cmpd="sng">
                      <a:solidFill>
                        <a:srgbClr val="D1E7D9"/>
                      </a:solidFill>
                      <a:prstDash val="solid"/>
                      <a:round/>
                      <a:headEnd type="none" w="sm" len="sm"/>
                      <a:tailEnd type="none" w="sm" len="sm"/>
                    </a:lnL>
                    <a:lnR w="9525" cap="flat" cmpd="sng">
                      <a:solidFill>
                        <a:srgbClr val="D1E7D9"/>
                      </a:solidFill>
                      <a:prstDash val="solid"/>
                      <a:round/>
                      <a:headEnd type="none" w="sm" len="sm"/>
                      <a:tailEnd type="none" w="sm" len="sm"/>
                    </a:lnR>
                    <a:lnT w="9525" cap="flat" cmpd="sng">
                      <a:solidFill>
                        <a:srgbClr val="D1E7D9"/>
                      </a:solidFill>
                      <a:prstDash val="solid"/>
                      <a:round/>
                      <a:headEnd type="none" w="sm" len="sm"/>
                      <a:tailEnd type="none" w="sm" len="sm"/>
                    </a:lnT>
                    <a:lnB w="9525" cap="flat" cmpd="sng">
                      <a:solidFill>
                        <a:srgbClr val="D1E7D9"/>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Clr>
                          <a:srgbClr val="1A1A1A"/>
                        </a:buClr>
                        <a:buSzPts val="1100"/>
                        <a:buFont typeface="Calibri"/>
                        <a:buNone/>
                      </a:pPr>
                      <a:r>
                        <a:rPr lang="en-US" sz="1500" u="none" strike="noStrike" cap="none">
                          <a:solidFill>
                            <a:srgbClr val="1A1A1A"/>
                          </a:solidFill>
                        </a:rPr>
                        <a:t>Forum EnR, collectif énergie citoyenne, ZAEnR</a:t>
                      </a:r>
                      <a:endParaRPr sz="1500" u="none" strike="noStrike" cap="none"/>
                    </a:p>
                  </a:txBody>
                  <a:tcPr marL="101600" marR="101600" marT="67733" marB="67733" anchor="ctr">
                    <a:lnL w="9525" cap="flat" cmpd="sng">
                      <a:solidFill>
                        <a:srgbClr val="D1E7D9"/>
                      </a:solidFill>
                      <a:prstDash val="solid"/>
                      <a:round/>
                      <a:headEnd type="none" w="sm" len="sm"/>
                      <a:tailEnd type="none" w="sm" len="sm"/>
                    </a:lnL>
                    <a:lnR w="9525" cap="flat" cmpd="sng">
                      <a:solidFill>
                        <a:srgbClr val="D1E7D9"/>
                      </a:solidFill>
                      <a:prstDash val="solid"/>
                      <a:round/>
                      <a:headEnd type="none" w="sm" len="sm"/>
                      <a:tailEnd type="none" w="sm" len="sm"/>
                    </a:lnR>
                    <a:lnT w="9525" cap="flat" cmpd="sng">
                      <a:solidFill>
                        <a:srgbClr val="D1E7D9"/>
                      </a:solidFill>
                      <a:prstDash val="solid"/>
                      <a:round/>
                      <a:headEnd type="none" w="sm" len="sm"/>
                      <a:tailEnd type="none" w="sm" len="sm"/>
                    </a:lnT>
                    <a:lnB w="9525" cap="flat" cmpd="sng">
                      <a:solidFill>
                        <a:srgbClr val="D1E7D9"/>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Clr>
                          <a:srgbClr val="1A1A1A"/>
                        </a:buClr>
                        <a:buSzPts val="1100"/>
                        <a:buFont typeface="Calibri"/>
                        <a:buNone/>
                      </a:pPr>
                      <a:r>
                        <a:rPr lang="en-US" sz="1500">
                          <a:solidFill>
                            <a:srgbClr val="1A1A1A"/>
                          </a:solidFill>
                        </a:rPr>
                        <a:t>CDTE 77, </a:t>
                      </a:r>
                      <a:r>
                        <a:rPr lang="en-US" sz="1500" u="none" strike="noStrike" cap="none">
                          <a:solidFill>
                            <a:srgbClr val="1A1A1A"/>
                          </a:solidFill>
                        </a:rPr>
                        <a:t>Énergie Partagée IDF, SDESM</a:t>
                      </a:r>
                      <a:endParaRPr sz="1500" u="none" strike="noStrike" cap="none"/>
                    </a:p>
                  </a:txBody>
                  <a:tcPr marL="101600" marR="101600" marT="67733" marB="67733" anchor="ctr">
                    <a:lnL w="9525" cap="flat" cmpd="sng">
                      <a:solidFill>
                        <a:srgbClr val="D1E7D9"/>
                      </a:solidFill>
                      <a:prstDash val="solid"/>
                      <a:round/>
                      <a:headEnd type="none" w="sm" len="sm"/>
                      <a:tailEnd type="none" w="sm" len="sm"/>
                    </a:lnL>
                    <a:lnR w="9525" cap="flat" cmpd="sng">
                      <a:solidFill>
                        <a:srgbClr val="D1E7D9"/>
                      </a:solidFill>
                      <a:prstDash val="solid"/>
                      <a:round/>
                      <a:headEnd type="none" w="sm" len="sm"/>
                      <a:tailEnd type="none" w="sm" len="sm"/>
                    </a:lnR>
                    <a:lnT w="9525" cap="flat" cmpd="sng">
                      <a:solidFill>
                        <a:srgbClr val="D1E7D9"/>
                      </a:solidFill>
                      <a:prstDash val="solid"/>
                      <a:round/>
                      <a:headEnd type="none" w="sm" len="sm"/>
                      <a:tailEnd type="none" w="sm" len="sm"/>
                    </a:lnT>
                    <a:lnB w="9525" cap="flat" cmpd="sng">
                      <a:solidFill>
                        <a:srgbClr val="D1E7D9"/>
                      </a:solidFill>
                      <a:prstDash val="solid"/>
                      <a:round/>
                      <a:headEnd type="none" w="sm" len="sm"/>
                      <a:tailEnd type="none" w="sm" len="sm"/>
                    </a:lnB>
                    <a:solidFill>
                      <a:srgbClr val="FFFFFF"/>
                    </a:solidFill>
                  </a:tcPr>
                </a:tc>
                <a:extLst>
                  <a:ext uri="{0D108BD9-81ED-4DB2-BD59-A6C34878D82A}">
                    <a16:rowId xmlns:a16="http://schemas.microsoft.com/office/drawing/2014/main" val="10005"/>
                  </a:ext>
                </a:extLst>
              </a:tr>
              <a:tr h="766367">
                <a:tc>
                  <a:txBody>
                    <a:bodyPr/>
                    <a:lstStyle/>
                    <a:p>
                      <a:pPr marL="0" marR="0" lvl="0" indent="0" algn="l" rtl="0">
                        <a:spcBef>
                          <a:spcPts val="0"/>
                        </a:spcBef>
                        <a:spcAft>
                          <a:spcPts val="0"/>
                        </a:spcAft>
                        <a:buClr>
                          <a:srgbClr val="1A1A1A"/>
                        </a:buClr>
                        <a:buSzPts val="1100"/>
                        <a:buFont typeface="Calibri"/>
                        <a:buNone/>
                      </a:pPr>
                      <a:r>
                        <a:rPr lang="en-US" sz="1500" u="none" strike="noStrike" cap="none">
                          <a:solidFill>
                            <a:srgbClr val="1A1A1A"/>
                          </a:solidFill>
                        </a:rPr>
                        <a:t>6 – Gouvernance</a:t>
                      </a:r>
                      <a:endParaRPr sz="1500" u="none" strike="noStrike" cap="none"/>
                    </a:p>
                  </a:txBody>
                  <a:tcPr marL="101600" marR="101600" marT="67733" marB="67733" anchor="ctr">
                    <a:lnL w="9525" cap="flat" cmpd="sng">
                      <a:solidFill>
                        <a:srgbClr val="D1E7D9"/>
                      </a:solidFill>
                      <a:prstDash val="solid"/>
                      <a:round/>
                      <a:headEnd type="none" w="sm" len="sm"/>
                      <a:tailEnd type="none" w="sm" len="sm"/>
                    </a:lnL>
                    <a:lnR w="9525" cap="flat" cmpd="sng">
                      <a:solidFill>
                        <a:srgbClr val="D1E7D9"/>
                      </a:solidFill>
                      <a:prstDash val="solid"/>
                      <a:round/>
                      <a:headEnd type="none" w="sm" len="sm"/>
                      <a:tailEnd type="none" w="sm" len="sm"/>
                    </a:lnR>
                    <a:lnT w="9525" cap="flat" cmpd="sng">
                      <a:solidFill>
                        <a:srgbClr val="D1E7D9"/>
                      </a:solidFill>
                      <a:prstDash val="solid"/>
                      <a:round/>
                      <a:headEnd type="none" w="sm" len="sm"/>
                      <a:tailEnd type="none" w="sm" len="sm"/>
                    </a:lnT>
                    <a:lnB w="9525" cap="flat" cmpd="sng">
                      <a:solidFill>
                        <a:srgbClr val="D1E7D9"/>
                      </a:solidFill>
                      <a:prstDash val="solid"/>
                      <a:round/>
                      <a:headEnd type="none" w="sm" len="sm"/>
                      <a:tailEnd type="none" w="sm" len="sm"/>
                    </a:lnB>
                    <a:solidFill>
                      <a:srgbClr val="F7FBF9"/>
                    </a:solidFill>
                  </a:tcPr>
                </a:tc>
                <a:tc>
                  <a:txBody>
                    <a:bodyPr/>
                    <a:lstStyle/>
                    <a:p>
                      <a:pPr marL="0" marR="0" lvl="0" indent="0" algn="l" rtl="0">
                        <a:spcBef>
                          <a:spcPts val="0"/>
                        </a:spcBef>
                        <a:spcAft>
                          <a:spcPts val="0"/>
                        </a:spcAft>
                        <a:buClr>
                          <a:srgbClr val="1A1A1A"/>
                        </a:buClr>
                        <a:buSzPts val="1100"/>
                        <a:buFont typeface="Calibri"/>
                        <a:buNone/>
                      </a:pPr>
                      <a:r>
                        <a:rPr lang="en-US" sz="1500" u="none" strike="noStrike" cap="none">
                          <a:solidFill>
                            <a:srgbClr val="1A1A1A"/>
                          </a:solidFill>
                        </a:rPr>
                        <a:t>Formation agents communaux &amp; intercommunaux, bilan PCAET</a:t>
                      </a:r>
                      <a:endParaRPr sz="1500" u="none" strike="noStrike" cap="none"/>
                    </a:p>
                  </a:txBody>
                  <a:tcPr marL="101600" marR="101600" marT="67733" marB="67733" anchor="ctr">
                    <a:lnL w="9525" cap="flat" cmpd="sng">
                      <a:solidFill>
                        <a:srgbClr val="D1E7D9"/>
                      </a:solidFill>
                      <a:prstDash val="solid"/>
                      <a:round/>
                      <a:headEnd type="none" w="sm" len="sm"/>
                      <a:tailEnd type="none" w="sm" len="sm"/>
                    </a:lnL>
                    <a:lnR w="9525" cap="flat" cmpd="sng">
                      <a:solidFill>
                        <a:srgbClr val="D1E7D9"/>
                      </a:solidFill>
                      <a:prstDash val="solid"/>
                      <a:round/>
                      <a:headEnd type="none" w="sm" len="sm"/>
                      <a:tailEnd type="none" w="sm" len="sm"/>
                    </a:lnR>
                    <a:lnT w="9525" cap="flat" cmpd="sng">
                      <a:solidFill>
                        <a:srgbClr val="D1E7D9"/>
                      </a:solidFill>
                      <a:prstDash val="solid"/>
                      <a:round/>
                      <a:headEnd type="none" w="sm" len="sm"/>
                      <a:tailEnd type="none" w="sm" len="sm"/>
                    </a:lnT>
                    <a:lnB w="9525" cap="flat" cmpd="sng">
                      <a:solidFill>
                        <a:srgbClr val="D1E7D9"/>
                      </a:solidFill>
                      <a:prstDash val="solid"/>
                      <a:round/>
                      <a:headEnd type="none" w="sm" len="sm"/>
                      <a:tailEnd type="none" w="sm" len="sm"/>
                    </a:lnB>
                    <a:solidFill>
                      <a:srgbClr val="F7FBF9"/>
                    </a:solidFill>
                  </a:tcPr>
                </a:tc>
                <a:tc>
                  <a:txBody>
                    <a:bodyPr/>
                    <a:lstStyle/>
                    <a:p>
                      <a:pPr marL="0" marR="0" lvl="0" indent="0" algn="l" rtl="0">
                        <a:spcBef>
                          <a:spcPts val="0"/>
                        </a:spcBef>
                        <a:spcAft>
                          <a:spcPts val="0"/>
                        </a:spcAft>
                        <a:buClr>
                          <a:srgbClr val="1A1A1A"/>
                        </a:buClr>
                        <a:buSzPts val="1100"/>
                        <a:buFont typeface="Calibri"/>
                        <a:buNone/>
                      </a:pPr>
                      <a:r>
                        <a:rPr lang="en-US" sz="1500" u="none" strike="noStrike" cap="none">
                          <a:solidFill>
                            <a:srgbClr val="1A1A1A"/>
                          </a:solidFill>
                        </a:rPr>
                        <a:t>CCBN, communes, SDESM</a:t>
                      </a:r>
                      <a:endParaRPr sz="1500" u="none" strike="noStrike" cap="none"/>
                    </a:p>
                  </a:txBody>
                  <a:tcPr marL="101600" marR="101600" marT="67733" marB="67733" anchor="ctr">
                    <a:lnL w="9525" cap="flat" cmpd="sng">
                      <a:solidFill>
                        <a:srgbClr val="D1E7D9"/>
                      </a:solidFill>
                      <a:prstDash val="solid"/>
                      <a:round/>
                      <a:headEnd type="none" w="sm" len="sm"/>
                      <a:tailEnd type="none" w="sm" len="sm"/>
                    </a:lnL>
                    <a:lnR w="9525" cap="flat" cmpd="sng">
                      <a:solidFill>
                        <a:srgbClr val="D1E7D9"/>
                      </a:solidFill>
                      <a:prstDash val="solid"/>
                      <a:round/>
                      <a:headEnd type="none" w="sm" len="sm"/>
                      <a:tailEnd type="none" w="sm" len="sm"/>
                    </a:lnR>
                    <a:lnT w="9525" cap="flat" cmpd="sng">
                      <a:solidFill>
                        <a:srgbClr val="D1E7D9"/>
                      </a:solidFill>
                      <a:prstDash val="solid"/>
                      <a:round/>
                      <a:headEnd type="none" w="sm" len="sm"/>
                      <a:tailEnd type="none" w="sm" len="sm"/>
                    </a:lnT>
                    <a:lnB w="9525" cap="flat" cmpd="sng">
                      <a:solidFill>
                        <a:srgbClr val="D1E7D9"/>
                      </a:solidFill>
                      <a:prstDash val="solid"/>
                      <a:round/>
                      <a:headEnd type="none" w="sm" len="sm"/>
                      <a:tailEnd type="none" w="sm" len="sm"/>
                    </a:lnB>
                    <a:solidFill>
                      <a:srgbClr val="F7FBF9"/>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9FAFB"/>
        </a:solidFill>
        <a:effectLst/>
      </p:bgPr>
    </p:bg>
    <p:spTree>
      <p:nvGrpSpPr>
        <p:cNvPr id="1" name="Shape 187"/>
        <p:cNvGrpSpPr/>
        <p:nvPr/>
      </p:nvGrpSpPr>
      <p:grpSpPr>
        <a:xfrm>
          <a:off x="0" y="0"/>
          <a:ext cx="0" cy="0"/>
          <a:chOff x="0" y="0"/>
          <a:chExt cx="0" cy="0"/>
        </a:xfrm>
      </p:grpSpPr>
      <p:sp>
        <p:nvSpPr>
          <p:cNvPr id="188" name="Google Shape;188;p11"/>
          <p:cNvSpPr/>
          <p:nvPr/>
        </p:nvSpPr>
        <p:spPr>
          <a:xfrm>
            <a:off x="0" y="0"/>
            <a:ext cx="12192000" cy="97536"/>
          </a:xfrm>
          <a:prstGeom prst="rect">
            <a:avLst/>
          </a:prstGeom>
          <a:solidFill>
            <a:srgbClr val="1D6B45"/>
          </a:solidFill>
          <a:ln w="12700" cap="flat" cmpd="sng">
            <a:solidFill>
              <a:srgbClr val="1D6B45"/>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89" name="Google Shape;189;p11"/>
          <p:cNvSpPr/>
          <p:nvPr/>
        </p:nvSpPr>
        <p:spPr>
          <a:xfrm>
            <a:off x="548640" y="170688"/>
            <a:ext cx="11094720" cy="670560"/>
          </a:xfrm>
          <a:prstGeom prst="rect">
            <a:avLst/>
          </a:prstGeom>
          <a:noFill/>
          <a:ln>
            <a:noFill/>
          </a:ln>
        </p:spPr>
        <p:txBody>
          <a:bodyPr spcFirstLastPara="1" wrap="square" lIns="0" tIns="0" rIns="0" bIns="0" anchor="ctr" anchorCtr="0">
            <a:noAutofit/>
          </a:bodyPr>
          <a:lstStyle/>
          <a:p>
            <a:pPr defTabSz="1219170">
              <a:buClr>
                <a:srgbClr val="1A4731"/>
              </a:buClr>
              <a:buSzPts val="2000"/>
            </a:pPr>
            <a:r>
              <a:rPr lang="en-US" sz="2667" b="1" kern="0">
                <a:solidFill>
                  <a:srgbClr val="1A4731"/>
                </a:solidFill>
                <a:latin typeface="Calibri"/>
                <a:ea typeface="Calibri"/>
                <a:cs typeface="Calibri"/>
                <a:sym typeface="Calibri"/>
              </a:rPr>
              <a:t>Ce qui a été construit depuis 2024 — les fondations sont posées</a:t>
            </a:r>
            <a:endParaRPr sz="2667" kern="0">
              <a:solidFill>
                <a:srgbClr val="000000"/>
              </a:solidFill>
              <a:latin typeface="Calibri"/>
              <a:ea typeface="Calibri"/>
              <a:cs typeface="Calibri"/>
              <a:sym typeface="Calibri"/>
            </a:endParaRPr>
          </a:p>
        </p:txBody>
      </p:sp>
      <p:sp>
        <p:nvSpPr>
          <p:cNvPr id="190" name="Google Shape;190;p11"/>
          <p:cNvSpPr/>
          <p:nvPr/>
        </p:nvSpPr>
        <p:spPr>
          <a:xfrm>
            <a:off x="548640" y="877824"/>
            <a:ext cx="11094720" cy="36576"/>
          </a:xfrm>
          <a:prstGeom prst="rect">
            <a:avLst/>
          </a:prstGeom>
          <a:solidFill>
            <a:srgbClr val="4CAF73"/>
          </a:solidFill>
          <a:ln w="12700" cap="flat" cmpd="sng">
            <a:solidFill>
              <a:srgbClr val="4CAF73"/>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91" name="Google Shape;191;p11"/>
          <p:cNvSpPr/>
          <p:nvPr/>
        </p:nvSpPr>
        <p:spPr>
          <a:xfrm>
            <a:off x="426720" y="1072896"/>
            <a:ext cx="3596640" cy="585216"/>
          </a:xfrm>
          <a:prstGeom prst="rect">
            <a:avLst/>
          </a:prstGeom>
          <a:solidFill>
            <a:srgbClr val="1D6B45"/>
          </a:solidFill>
          <a:ln w="12700" cap="flat" cmpd="sng">
            <a:solidFill>
              <a:srgbClr val="1D6B45"/>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92" name="Google Shape;192;p11"/>
          <p:cNvSpPr/>
          <p:nvPr/>
        </p:nvSpPr>
        <p:spPr>
          <a:xfrm>
            <a:off x="426720" y="1072896"/>
            <a:ext cx="3596640" cy="585216"/>
          </a:xfrm>
          <a:prstGeom prst="rect">
            <a:avLst/>
          </a:prstGeom>
          <a:noFill/>
          <a:ln>
            <a:noFill/>
          </a:ln>
        </p:spPr>
        <p:txBody>
          <a:bodyPr spcFirstLastPara="1" wrap="square" lIns="0" tIns="0" rIns="0" bIns="0" anchor="ctr" anchorCtr="0">
            <a:noAutofit/>
          </a:bodyPr>
          <a:lstStyle/>
          <a:p>
            <a:pPr algn="ctr" defTabSz="1219170">
              <a:buClr>
                <a:srgbClr val="FFFFFF"/>
              </a:buClr>
              <a:buSzPts val="1150"/>
            </a:pPr>
            <a:r>
              <a:rPr lang="en-US" sz="1533" b="1" kern="0">
                <a:solidFill>
                  <a:srgbClr val="FFFFFF"/>
                </a:solidFill>
                <a:latin typeface="Calibri"/>
                <a:ea typeface="Calibri"/>
                <a:cs typeface="Calibri"/>
                <a:sym typeface="Calibri"/>
              </a:rPr>
              <a:t>Structuration interne ✅</a:t>
            </a:r>
            <a:endParaRPr sz="1533" kern="0">
              <a:solidFill>
                <a:srgbClr val="000000"/>
              </a:solidFill>
              <a:latin typeface="Calibri"/>
              <a:ea typeface="Calibri"/>
              <a:cs typeface="Calibri"/>
              <a:sym typeface="Calibri"/>
            </a:endParaRPr>
          </a:p>
        </p:txBody>
      </p:sp>
      <p:sp>
        <p:nvSpPr>
          <p:cNvPr id="193" name="Google Shape;193;p11"/>
          <p:cNvSpPr/>
          <p:nvPr/>
        </p:nvSpPr>
        <p:spPr>
          <a:xfrm>
            <a:off x="426720" y="1658112"/>
            <a:ext cx="3596640" cy="3657600"/>
          </a:xfrm>
          <a:prstGeom prst="rect">
            <a:avLst/>
          </a:prstGeom>
          <a:solidFill>
            <a:srgbClr val="FFFFFF"/>
          </a:solidFill>
          <a:ln w="12700" cap="flat" cmpd="sng">
            <a:solidFill>
              <a:srgbClr val="E2E8F0"/>
            </a:solidFill>
            <a:prstDash val="solid"/>
            <a:round/>
            <a:headEnd type="none" w="sm" len="sm"/>
            <a:tailEnd type="none" w="sm" len="sm"/>
          </a:ln>
          <a:effectLst>
            <a:outerShdw blurRad="101600" dist="25400" dir="8100000" algn="bl" rotWithShape="0">
              <a:srgbClr val="000000">
                <a:alpha val="10196"/>
              </a:srgbClr>
            </a:outerShd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94" name="Google Shape;194;p11"/>
          <p:cNvSpPr/>
          <p:nvPr/>
        </p:nvSpPr>
        <p:spPr>
          <a:xfrm>
            <a:off x="573024" y="1828800"/>
            <a:ext cx="3291840" cy="3291840"/>
          </a:xfrm>
          <a:prstGeom prst="rect">
            <a:avLst/>
          </a:prstGeom>
          <a:noFill/>
          <a:ln>
            <a:noFill/>
          </a:ln>
        </p:spPr>
        <p:txBody>
          <a:bodyPr spcFirstLastPara="1" wrap="square" lIns="121900" tIns="60933" rIns="121900" bIns="60933" anchor="t" anchorCtr="0">
            <a:noAutofit/>
          </a:bodyPr>
          <a:lstStyle/>
          <a:p>
            <a:pPr marL="457189" indent="-457189" defTabSz="1219170">
              <a:buClr>
                <a:srgbClr val="1A1A1A"/>
              </a:buClr>
              <a:buSzPts val="1050"/>
              <a:buFont typeface="Calibri"/>
              <a:buChar char="•"/>
            </a:pPr>
            <a:r>
              <a:rPr lang="en-US" sz="1400" kern="0">
                <a:solidFill>
                  <a:srgbClr val="1A1A1A"/>
                </a:solidFill>
                <a:latin typeface="Calibri"/>
                <a:ea typeface="Calibri"/>
                <a:cs typeface="Calibri"/>
                <a:sym typeface="Calibri"/>
              </a:rPr>
              <a:t>Poste CRTE–PCAET créé et opérationnel</a:t>
            </a:r>
            <a:endParaRPr sz="1400" kern="0">
              <a:solidFill>
                <a:srgbClr val="000000"/>
              </a:solidFill>
              <a:latin typeface="Calibri"/>
              <a:ea typeface="Calibri"/>
              <a:cs typeface="Calibri"/>
              <a:sym typeface="Calibri"/>
            </a:endParaRPr>
          </a:p>
          <a:p>
            <a:pPr marL="457189" indent="-457189" defTabSz="1219170">
              <a:buClr>
                <a:srgbClr val="1A1A1A"/>
              </a:buClr>
              <a:buSzPts val="1050"/>
              <a:buFont typeface="Calibri"/>
              <a:buChar char="•"/>
            </a:pPr>
            <a:r>
              <a:rPr lang="en-US" sz="1400" kern="0">
                <a:solidFill>
                  <a:srgbClr val="1A1A1A"/>
                </a:solidFill>
                <a:latin typeface="Calibri"/>
                <a:ea typeface="Calibri"/>
                <a:cs typeface="Calibri"/>
                <a:sym typeface="Calibri"/>
              </a:rPr>
              <a:t>Outils de pilotage et de suivi mis en place</a:t>
            </a:r>
            <a:endParaRPr sz="1400" kern="0">
              <a:solidFill>
                <a:srgbClr val="000000"/>
              </a:solidFill>
              <a:latin typeface="Calibri"/>
              <a:ea typeface="Calibri"/>
              <a:cs typeface="Calibri"/>
              <a:sym typeface="Calibri"/>
            </a:endParaRPr>
          </a:p>
        </p:txBody>
      </p:sp>
      <p:sp>
        <p:nvSpPr>
          <p:cNvPr id="195" name="Google Shape;195;p11"/>
          <p:cNvSpPr/>
          <p:nvPr/>
        </p:nvSpPr>
        <p:spPr>
          <a:xfrm>
            <a:off x="4206240" y="1072896"/>
            <a:ext cx="3596640" cy="585216"/>
          </a:xfrm>
          <a:prstGeom prst="rect">
            <a:avLst/>
          </a:prstGeom>
          <a:solidFill>
            <a:srgbClr val="2E7D52"/>
          </a:solidFill>
          <a:ln w="12700" cap="flat" cmpd="sng">
            <a:solidFill>
              <a:srgbClr val="2E7D52"/>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96" name="Google Shape;196;p11"/>
          <p:cNvSpPr/>
          <p:nvPr/>
        </p:nvSpPr>
        <p:spPr>
          <a:xfrm>
            <a:off x="4206240" y="1072896"/>
            <a:ext cx="3596640" cy="585216"/>
          </a:xfrm>
          <a:prstGeom prst="rect">
            <a:avLst/>
          </a:prstGeom>
          <a:noFill/>
          <a:ln>
            <a:noFill/>
          </a:ln>
        </p:spPr>
        <p:txBody>
          <a:bodyPr spcFirstLastPara="1" wrap="square" lIns="0" tIns="0" rIns="0" bIns="0" anchor="ctr" anchorCtr="0">
            <a:noAutofit/>
          </a:bodyPr>
          <a:lstStyle/>
          <a:p>
            <a:pPr algn="ctr" defTabSz="1219170">
              <a:buClr>
                <a:srgbClr val="FFFFFF"/>
              </a:buClr>
              <a:buSzPts val="1150"/>
            </a:pPr>
            <a:r>
              <a:rPr lang="en-US" sz="1533" b="1" kern="0">
                <a:solidFill>
                  <a:srgbClr val="FFFFFF"/>
                </a:solidFill>
                <a:latin typeface="Calibri"/>
                <a:ea typeface="Calibri"/>
                <a:cs typeface="Calibri"/>
                <a:sym typeface="Calibri"/>
              </a:rPr>
              <a:t>Actions plébicités ✅</a:t>
            </a:r>
            <a:endParaRPr sz="1533" kern="0">
              <a:solidFill>
                <a:srgbClr val="000000"/>
              </a:solidFill>
              <a:latin typeface="Calibri"/>
              <a:ea typeface="Calibri"/>
              <a:cs typeface="Calibri"/>
              <a:sym typeface="Calibri"/>
            </a:endParaRPr>
          </a:p>
        </p:txBody>
      </p:sp>
      <p:sp>
        <p:nvSpPr>
          <p:cNvPr id="197" name="Google Shape;197;p11"/>
          <p:cNvSpPr/>
          <p:nvPr/>
        </p:nvSpPr>
        <p:spPr>
          <a:xfrm>
            <a:off x="4206240" y="1658112"/>
            <a:ext cx="3596640" cy="3657600"/>
          </a:xfrm>
          <a:prstGeom prst="rect">
            <a:avLst/>
          </a:prstGeom>
          <a:solidFill>
            <a:srgbClr val="FFFFFF"/>
          </a:solidFill>
          <a:ln w="12700" cap="flat" cmpd="sng">
            <a:solidFill>
              <a:srgbClr val="E2E8F0"/>
            </a:solidFill>
            <a:prstDash val="solid"/>
            <a:round/>
            <a:headEnd type="none" w="sm" len="sm"/>
            <a:tailEnd type="none" w="sm" len="sm"/>
          </a:ln>
          <a:effectLst>
            <a:outerShdw blurRad="101600" dist="25400" dir="8100000" algn="bl" rotWithShape="0">
              <a:srgbClr val="000000">
                <a:alpha val="10196"/>
              </a:srgbClr>
            </a:outerShd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98" name="Google Shape;198;p11"/>
          <p:cNvSpPr/>
          <p:nvPr/>
        </p:nvSpPr>
        <p:spPr>
          <a:xfrm>
            <a:off x="4352544" y="1828800"/>
            <a:ext cx="3291840" cy="3291840"/>
          </a:xfrm>
          <a:prstGeom prst="rect">
            <a:avLst/>
          </a:prstGeom>
          <a:noFill/>
          <a:ln>
            <a:noFill/>
          </a:ln>
        </p:spPr>
        <p:txBody>
          <a:bodyPr spcFirstLastPara="1" wrap="square" lIns="121900" tIns="60933" rIns="121900" bIns="60933" anchor="t" anchorCtr="0">
            <a:noAutofit/>
          </a:bodyPr>
          <a:lstStyle/>
          <a:p>
            <a:pPr marL="457189" indent="-457189" defTabSz="1219170">
              <a:buClr>
                <a:srgbClr val="1A1A1A"/>
              </a:buClr>
              <a:buSzPts val="1050"/>
              <a:buFont typeface="Calibri"/>
              <a:buChar char="•"/>
            </a:pPr>
            <a:r>
              <a:rPr lang="en-US" sz="1400" kern="0">
                <a:solidFill>
                  <a:srgbClr val="1A1A1A"/>
                </a:solidFill>
                <a:latin typeface="Calibri"/>
                <a:ea typeface="Calibri"/>
                <a:cs typeface="Calibri"/>
                <a:sym typeface="Calibri"/>
              </a:rPr>
              <a:t>PTRE / France Rénov' : accompagnement rénovation et adaptation de l’habitat</a:t>
            </a:r>
            <a:endParaRPr sz="1400" kern="0">
              <a:solidFill>
                <a:srgbClr val="000000"/>
              </a:solidFill>
              <a:latin typeface="Calibri"/>
              <a:ea typeface="Calibri"/>
              <a:cs typeface="Calibri"/>
              <a:sym typeface="Calibri"/>
            </a:endParaRPr>
          </a:p>
          <a:p>
            <a:pPr marL="457189" indent="-457189" defTabSz="1219170">
              <a:buClr>
                <a:srgbClr val="1A1A1A"/>
              </a:buClr>
              <a:buSzPts val="1050"/>
              <a:buFont typeface="Calibri"/>
              <a:buChar char="•"/>
            </a:pPr>
            <a:r>
              <a:rPr lang="en-US" sz="1400" kern="0">
                <a:solidFill>
                  <a:srgbClr val="1A1A1A"/>
                </a:solidFill>
                <a:latin typeface="Calibri"/>
                <a:ea typeface="Calibri"/>
                <a:cs typeface="Calibri"/>
                <a:sym typeface="Calibri"/>
              </a:rPr>
              <a:t>Forum Brie et Bâti Durable (1ère édition 2025)</a:t>
            </a:r>
            <a:endParaRPr sz="1400" kern="0">
              <a:solidFill>
                <a:srgbClr val="1A1A1A"/>
              </a:solidFill>
              <a:latin typeface="Calibri"/>
              <a:ea typeface="Calibri"/>
              <a:cs typeface="Calibri"/>
              <a:sym typeface="Calibri"/>
            </a:endParaRPr>
          </a:p>
          <a:p>
            <a:pPr marL="457189" indent="-457189" defTabSz="1219170">
              <a:buClr>
                <a:srgbClr val="1A1A1A"/>
              </a:buClr>
              <a:buSzPts val="1050"/>
              <a:buFont typeface="Calibri"/>
              <a:buChar char="•"/>
            </a:pPr>
            <a:r>
              <a:rPr lang="en-US" sz="1400" kern="0">
                <a:solidFill>
                  <a:srgbClr val="1A1A1A"/>
                </a:solidFill>
                <a:latin typeface="Calibri"/>
                <a:ea typeface="Calibri"/>
                <a:cs typeface="Calibri"/>
                <a:sym typeface="Calibri"/>
              </a:rPr>
              <a:t>Forum des EnR (1ère édition 2025)</a:t>
            </a:r>
            <a:endParaRPr sz="1400" kern="0">
              <a:solidFill>
                <a:srgbClr val="1A1A1A"/>
              </a:solidFill>
              <a:latin typeface="Calibri"/>
              <a:ea typeface="Calibri"/>
              <a:cs typeface="Calibri"/>
              <a:sym typeface="Calibri"/>
            </a:endParaRPr>
          </a:p>
          <a:p>
            <a:pPr marL="457189" indent="-457189" defTabSz="1219170">
              <a:buClr>
                <a:srgbClr val="1A1A1A"/>
              </a:buClr>
              <a:buSzPts val="1050"/>
              <a:buFont typeface="Calibri"/>
              <a:buChar char="•"/>
            </a:pPr>
            <a:r>
              <a:rPr lang="en-US" sz="1400" kern="0">
                <a:solidFill>
                  <a:srgbClr val="1A1A1A"/>
                </a:solidFill>
                <a:latin typeface="Calibri"/>
                <a:ea typeface="Calibri"/>
                <a:cs typeface="Calibri"/>
                <a:sym typeface="Calibri"/>
              </a:rPr>
              <a:t>Forum de l’Habitat (1ère édition 2025)</a:t>
            </a:r>
            <a:endParaRPr sz="1400" kern="0">
              <a:solidFill>
                <a:srgbClr val="1A1A1A"/>
              </a:solidFill>
              <a:latin typeface="Calibri"/>
              <a:ea typeface="Calibri"/>
              <a:cs typeface="Calibri"/>
              <a:sym typeface="Calibri"/>
            </a:endParaRPr>
          </a:p>
          <a:p>
            <a:pPr marL="457189" indent="-457189" defTabSz="1219170">
              <a:buClr>
                <a:srgbClr val="1A1A1A"/>
              </a:buClr>
              <a:buSzPts val="1050"/>
              <a:buFont typeface="Calibri"/>
              <a:buChar char="•"/>
            </a:pPr>
            <a:r>
              <a:rPr lang="en-US" sz="1400" kern="0">
                <a:solidFill>
                  <a:srgbClr val="1A1A1A"/>
                </a:solidFill>
                <a:latin typeface="Calibri"/>
                <a:ea typeface="Calibri"/>
                <a:cs typeface="Calibri"/>
                <a:sym typeface="Calibri"/>
              </a:rPr>
              <a:t>Village des Mobilités (1ère édition 2025)</a:t>
            </a:r>
            <a:endParaRPr sz="1400" kern="0">
              <a:solidFill>
                <a:srgbClr val="1A1A1A"/>
              </a:solidFill>
              <a:latin typeface="Calibri"/>
              <a:ea typeface="Calibri"/>
              <a:cs typeface="Calibri"/>
              <a:sym typeface="Calibri"/>
            </a:endParaRPr>
          </a:p>
          <a:p>
            <a:pPr marL="457189" indent="-457189" defTabSz="1219170">
              <a:buClr>
                <a:srgbClr val="1A1A1A"/>
              </a:buClr>
              <a:buSzPts val="1050"/>
              <a:buFont typeface="Calibri"/>
              <a:buChar char="•"/>
            </a:pPr>
            <a:r>
              <a:rPr lang="en-US" sz="1400" kern="0">
                <a:solidFill>
                  <a:srgbClr val="1A1A1A"/>
                </a:solidFill>
                <a:latin typeface="Calibri"/>
                <a:ea typeface="Calibri"/>
                <a:cs typeface="Calibri"/>
                <a:sym typeface="Calibri"/>
              </a:rPr>
              <a:t>La Brie Durable, #TousEcoActeurs (1ère édition 2025)</a:t>
            </a:r>
            <a:endParaRPr sz="1400" kern="0">
              <a:solidFill>
                <a:srgbClr val="000000"/>
              </a:solidFill>
              <a:latin typeface="Calibri"/>
              <a:ea typeface="Calibri"/>
              <a:cs typeface="Calibri"/>
              <a:sym typeface="Calibri"/>
            </a:endParaRPr>
          </a:p>
        </p:txBody>
      </p:sp>
      <p:sp>
        <p:nvSpPr>
          <p:cNvPr id="199" name="Google Shape;199;p11"/>
          <p:cNvSpPr/>
          <p:nvPr/>
        </p:nvSpPr>
        <p:spPr>
          <a:xfrm>
            <a:off x="7985760" y="1072896"/>
            <a:ext cx="3596640" cy="585216"/>
          </a:xfrm>
          <a:prstGeom prst="rect">
            <a:avLst/>
          </a:prstGeom>
          <a:solidFill>
            <a:srgbClr val="4CAF73"/>
          </a:solidFill>
          <a:ln w="12700" cap="flat" cmpd="sng">
            <a:solidFill>
              <a:srgbClr val="4CAF73"/>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00" name="Google Shape;200;p11"/>
          <p:cNvSpPr/>
          <p:nvPr/>
        </p:nvSpPr>
        <p:spPr>
          <a:xfrm>
            <a:off x="7985760" y="1072896"/>
            <a:ext cx="3596640" cy="585216"/>
          </a:xfrm>
          <a:prstGeom prst="rect">
            <a:avLst/>
          </a:prstGeom>
          <a:noFill/>
          <a:ln>
            <a:noFill/>
          </a:ln>
        </p:spPr>
        <p:txBody>
          <a:bodyPr spcFirstLastPara="1" wrap="square" lIns="0" tIns="0" rIns="0" bIns="0" anchor="ctr" anchorCtr="0">
            <a:noAutofit/>
          </a:bodyPr>
          <a:lstStyle/>
          <a:p>
            <a:pPr algn="ctr" defTabSz="1219170">
              <a:buClr>
                <a:srgbClr val="FFFFFF"/>
              </a:buClr>
              <a:buSzPts val="1150"/>
            </a:pPr>
            <a:r>
              <a:rPr lang="en-US" sz="1533" b="1" kern="0">
                <a:solidFill>
                  <a:srgbClr val="FFFFFF"/>
                </a:solidFill>
                <a:latin typeface="Calibri"/>
                <a:ea typeface="Calibri"/>
                <a:cs typeface="Calibri"/>
                <a:sym typeface="Calibri"/>
              </a:rPr>
              <a:t>Partenariats renforcés ✅</a:t>
            </a:r>
            <a:endParaRPr sz="1533" kern="0">
              <a:solidFill>
                <a:srgbClr val="000000"/>
              </a:solidFill>
              <a:latin typeface="Calibri"/>
              <a:ea typeface="Calibri"/>
              <a:cs typeface="Calibri"/>
              <a:sym typeface="Calibri"/>
            </a:endParaRPr>
          </a:p>
        </p:txBody>
      </p:sp>
      <p:sp>
        <p:nvSpPr>
          <p:cNvPr id="201" name="Google Shape;201;p11"/>
          <p:cNvSpPr/>
          <p:nvPr/>
        </p:nvSpPr>
        <p:spPr>
          <a:xfrm>
            <a:off x="7985760" y="1658112"/>
            <a:ext cx="3596640" cy="3657600"/>
          </a:xfrm>
          <a:prstGeom prst="rect">
            <a:avLst/>
          </a:prstGeom>
          <a:solidFill>
            <a:srgbClr val="FFFFFF"/>
          </a:solidFill>
          <a:ln w="12700" cap="flat" cmpd="sng">
            <a:solidFill>
              <a:srgbClr val="E2E8F0"/>
            </a:solidFill>
            <a:prstDash val="solid"/>
            <a:round/>
            <a:headEnd type="none" w="sm" len="sm"/>
            <a:tailEnd type="none" w="sm" len="sm"/>
          </a:ln>
          <a:effectLst>
            <a:outerShdw blurRad="101600" dist="25400" dir="8100000" algn="bl" rotWithShape="0">
              <a:srgbClr val="000000">
                <a:alpha val="10196"/>
              </a:srgbClr>
            </a:outerShd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02" name="Google Shape;202;p11"/>
          <p:cNvSpPr/>
          <p:nvPr/>
        </p:nvSpPr>
        <p:spPr>
          <a:xfrm>
            <a:off x="8132064" y="1828800"/>
            <a:ext cx="3291840" cy="3291840"/>
          </a:xfrm>
          <a:prstGeom prst="rect">
            <a:avLst/>
          </a:prstGeom>
          <a:noFill/>
          <a:ln>
            <a:noFill/>
          </a:ln>
        </p:spPr>
        <p:txBody>
          <a:bodyPr spcFirstLastPara="1" wrap="square" lIns="121900" tIns="60933" rIns="121900" bIns="60933" anchor="t" anchorCtr="0">
            <a:noAutofit/>
          </a:bodyPr>
          <a:lstStyle/>
          <a:p>
            <a:pPr marL="457189" indent="-457189" defTabSz="1219170">
              <a:buClr>
                <a:srgbClr val="1A1A1A"/>
              </a:buClr>
              <a:buSzPts val="1050"/>
              <a:buFont typeface="Calibri"/>
              <a:buChar char="•"/>
            </a:pPr>
            <a:r>
              <a:rPr lang="en-US" sz="1400" kern="0">
                <a:solidFill>
                  <a:srgbClr val="1A1A1A"/>
                </a:solidFill>
                <a:latin typeface="Calibri"/>
                <a:ea typeface="Calibri"/>
                <a:cs typeface="Calibri"/>
                <a:sym typeface="Calibri"/>
              </a:rPr>
              <a:t>CD 77 · CDTE 77 · SEME / France Rénov' · FFB 77 · CAPEB IdF</a:t>
            </a:r>
            <a:endParaRPr sz="1400" kern="0">
              <a:solidFill>
                <a:srgbClr val="000000"/>
              </a:solidFill>
              <a:latin typeface="Calibri"/>
              <a:ea typeface="Calibri"/>
              <a:cs typeface="Calibri"/>
              <a:sym typeface="Calibri"/>
            </a:endParaRPr>
          </a:p>
          <a:p>
            <a:pPr marL="457189" indent="-457189" defTabSz="1219170">
              <a:buClr>
                <a:srgbClr val="1A1A1A"/>
              </a:buClr>
              <a:buSzPts val="1050"/>
              <a:buFont typeface="Calibri"/>
              <a:buChar char="•"/>
            </a:pPr>
            <a:r>
              <a:rPr lang="en-US" sz="1400" kern="0">
                <a:solidFill>
                  <a:srgbClr val="1A1A1A"/>
                </a:solidFill>
                <a:latin typeface="Calibri"/>
                <a:ea typeface="Calibri"/>
                <a:cs typeface="Calibri"/>
                <a:sym typeface="Calibri"/>
              </a:rPr>
              <a:t>Énergie Partagée IDF – collectif citoyen en émergence</a:t>
            </a:r>
            <a:endParaRPr sz="1400" kern="0">
              <a:solidFill>
                <a:srgbClr val="1A1A1A"/>
              </a:solidFill>
              <a:latin typeface="Calibri"/>
              <a:ea typeface="Calibri"/>
              <a:cs typeface="Calibri"/>
              <a:sym typeface="Calibri"/>
            </a:endParaRPr>
          </a:p>
          <a:p>
            <a:pPr marL="457189" indent="-457189" defTabSz="1219170">
              <a:buClr>
                <a:srgbClr val="1A1A1A"/>
              </a:buClr>
              <a:buSzPts val="1050"/>
              <a:buFont typeface="Calibri"/>
              <a:buChar char="•"/>
            </a:pPr>
            <a:r>
              <a:rPr lang="en-US" sz="1400" kern="0">
                <a:solidFill>
                  <a:srgbClr val="1A1A1A"/>
                </a:solidFill>
                <a:latin typeface="Calibri"/>
                <a:ea typeface="Calibri"/>
                <a:cs typeface="Calibri"/>
                <a:sym typeface="Calibri"/>
              </a:rPr>
              <a:t>IDFM / Cyclonova - Maison du Vélo Mobile (Véligo)</a:t>
            </a:r>
            <a:endParaRPr sz="1400" kern="0">
              <a:solidFill>
                <a:srgbClr val="1A1A1A"/>
              </a:solidFill>
              <a:latin typeface="Calibri"/>
              <a:ea typeface="Calibri"/>
              <a:cs typeface="Calibri"/>
              <a:sym typeface="Calibri"/>
            </a:endParaRPr>
          </a:p>
          <a:p>
            <a:pPr marL="457189" indent="-457189" defTabSz="1219170">
              <a:buClr>
                <a:srgbClr val="1A1A1A"/>
              </a:buClr>
              <a:buSzPts val="1050"/>
              <a:buFont typeface="Calibri"/>
              <a:buChar char="•"/>
            </a:pPr>
            <a:r>
              <a:rPr lang="en-US" sz="1400" kern="0">
                <a:solidFill>
                  <a:srgbClr val="1A1A1A"/>
                </a:solidFill>
                <a:latin typeface="Calibri"/>
                <a:ea typeface="Calibri"/>
                <a:cs typeface="Calibri"/>
                <a:sym typeface="Calibri"/>
              </a:rPr>
              <a:t>SMETOM-GEEODE · CCI 77 (convention en cours)</a:t>
            </a:r>
            <a:endParaRPr sz="1400" kern="0">
              <a:solidFill>
                <a:srgbClr val="000000"/>
              </a:solidFill>
              <a:latin typeface="Calibri"/>
              <a:ea typeface="Calibri"/>
              <a:cs typeface="Calibri"/>
              <a:sym typeface="Calibri"/>
            </a:endParaRPr>
          </a:p>
        </p:txBody>
      </p:sp>
      <p:sp>
        <p:nvSpPr>
          <p:cNvPr id="203" name="Google Shape;203;p11"/>
          <p:cNvSpPr/>
          <p:nvPr/>
        </p:nvSpPr>
        <p:spPr>
          <a:xfrm>
            <a:off x="426720" y="5510784"/>
            <a:ext cx="11338560" cy="609600"/>
          </a:xfrm>
          <a:prstGeom prst="rect">
            <a:avLst/>
          </a:prstGeom>
          <a:solidFill>
            <a:srgbClr val="1A4731"/>
          </a:solidFill>
          <a:ln w="12700" cap="flat" cmpd="sng">
            <a:solidFill>
              <a:srgbClr val="1A4731"/>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04" name="Google Shape;204;p11"/>
          <p:cNvSpPr/>
          <p:nvPr/>
        </p:nvSpPr>
        <p:spPr>
          <a:xfrm>
            <a:off x="548640" y="5559552"/>
            <a:ext cx="11094720" cy="512064"/>
          </a:xfrm>
          <a:prstGeom prst="rect">
            <a:avLst/>
          </a:prstGeom>
          <a:noFill/>
          <a:ln>
            <a:noFill/>
          </a:ln>
        </p:spPr>
        <p:txBody>
          <a:bodyPr spcFirstLastPara="1" wrap="square" lIns="121900" tIns="60933" rIns="121900" bIns="60933" anchor="ctr" anchorCtr="0">
            <a:noAutofit/>
          </a:bodyPr>
          <a:lstStyle/>
          <a:p>
            <a:pPr algn="ctr" defTabSz="1219170">
              <a:buClr>
                <a:srgbClr val="FFFFFF"/>
              </a:buClr>
              <a:buSzPts val="1150"/>
            </a:pPr>
            <a:r>
              <a:rPr lang="en-US" sz="1533" b="1" kern="0">
                <a:solidFill>
                  <a:srgbClr val="FFFFFF"/>
                </a:solidFill>
                <a:latin typeface="Calibri"/>
                <a:ea typeface="Calibri"/>
                <a:cs typeface="Calibri"/>
                <a:sym typeface="Calibri"/>
              </a:rPr>
              <a:t>Ces bases permettent d'accélérer. 2026 est une année charnière pour le PCAET.</a:t>
            </a:r>
            <a:endParaRPr sz="1533" kern="0">
              <a:solidFill>
                <a:srgbClr val="000000"/>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9FAFB"/>
        </a:solidFill>
        <a:effectLst/>
      </p:bgPr>
    </p:bg>
    <p:spTree>
      <p:nvGrpSpPr>
        <p:cNvPr id="1" name="Shape 210"/>
        <p:cNvGrpSpPr/>
        <p:nvPr/>
      </p:nvGrpSpPr>
      <p:grpSpPr>
        <a:xfrm>
          <a:off x="0" y="0"/>
          <a:ext cx="0" cy="0"/>
          <a:chOff x="0" y="0"/>
          <a:chExt cx="0" cy="0"/>
        </a:xfrm>
      </p:grpSpPr>
      <p:sp>
        <p:nvSpPr>
          <p:cNvPr id="211" name="Google Shape;211;p12"/>
          <p:cNvSpPr/>
          <p:nvPr/>
        </p:nvSpPr>
        <p:spPr>
          <a:xfrm>
            <a:off x="0" y="0"/>
            <a:ext cx="12192000" cy="97536"/>
          </a:xfrm>
          <a:prstGeom prst="rect">
            <a:avLst/>
          </a:prstGeom>
          <a:solidFill>
            <a:srgbClr val="1D6B45"/>
          </a:solidFill>
          <a:ln w="12700" cap="flat" cmpd="sng">
            <a:solidFill>
              <a:srgbClr val="1D6B45"/>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12" name="Google Shape;212;p12"/>
          <p:cNvSpPr/>
          <p:nvPr/>
        </p:nvSpPr>
        <p:spPr>
          <a:xfrm>
            <a:off x="548640" y="170688"/>
            <a:ext cx="11094720" cy="670560"/>
          </a:xfrm>
          <a:prstGeom prst="rect">
            <a:avLst/>
          </a:prstGeom>
          <a:noFill/>
          <a:ln>
            <a:noFill/>
          </a:ln>
        </p:spPr>
        <p:txBody>
          <a:bodyPr spcFirstLastPara="1" wrap="square" lIns="0" tIns="0" rIns="0" bIns="0" anchor="ctr" anchorCtr="0">
            <a:noAutofit/>
          </a:bodyPr>
          <a:lstStyle/>
          <a:p>
            <a:pPr defTabSz="1219170">
              <a:buClr>
                <a:srgbClr val="1A4731"/>
              </a:buClr>
              <a:buSzPts val="2000"/>
            </a:pPr>
            <a:r>
              <a:rPr lang="en-US" sz="2667" b="1" kern="0">
                <a:solidFill>
                  <a:srgbClr val="1A4731"/>
                </a:solidFill>
                <a:latin typeface="Calibri"/>
                <a:ea typeface="Calibri"/>
                <a:cs typeface="Calibri"/>
                <a:sym typeface="Calibri"/>
              </a:rPr>
              <a:t>Où en sommes-nous ?  ·  Mai 2026</a:t>
            </a:r>
            <a:endParaRPr sz="2667" kern="0">
              <a:solidFill>
                <a:srgbClr val="000000"/>
              </a:solidFill>
              <a:latin typeface="Calibri"/>
              <a:ea typeface="Calibri"/>
              <a:cs typeface="Calibri"/>
              <a:sym typeface="Calibri"/>
            </a:endParaRPr>
          </a:p>
        </p:txBody>
      </p:sp>
      <p:sp>
        <p:nvSpPr>
          <p:cNvPr id="213" name="Google Shape;213;p12"/>
          <p:cNvSpPr/>
          <p:nvPr/>
        </p:nvSpPr>
        <p:spPr>
          <a:xfrm>
            <a:off x="548640" y="877824"/>
            <a:ext cx="11094720" cy="36576"/>
          </a:xfrm>
          <a:prstGeom prst="rect">
            <a:avLst/>
          </a:prstGeom>
          <a:solidFill>
            <a:srgbClr val="4CAF73"/>
          </a:solidFill>
          <a:ln w="12700" cap="flat" cmpd="sng">
            <a:solidFill>
              <a:srgbClr val="4CAF73"/>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graphicFrame>
        <p:nvGraphicFramePr>
          <p:cNvPr id="214" name="Google Shape;214;p12"/>
          <p:cNvGraphicFramePr/>
          <p:nvPr/>
        </p:nvGraphicFramePr>
        <p:xfrm>
          <a:off x="548640" y="1036320"/>
          <a:ext cx="11094700" cy="4998700"/>
        </p:xfrm>
        <a:graphic>
          <a:graphicData uri="http://schemas.openxmlformats.org/drawingml/2006/table">
            <a:tbl>
              <a:tblPr>
                <a:noFill/>
              </a:tblPr>
              <a:tblGrid>
                <a:gridCol w="2072633">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5974067">
                  <a:extLst>
                    <a:ext uri="{9D8B030D-6E8A-4147-A177-3AD203B41FA5}">
                      <a16:colId xmlns:a16="http://schemas.microsoft.com/office/drawing/2014/main" val="20002"/>
                    </a:ext>
                  </a:extLst>
                </a:gridCol>
              </a:tblGrid>
              <a:tr h="714100">
                <a:tc>
                  <a:txBody>
                    <a:bodyPr/>
                    <a:lstStyle/>
                    <a:p>
                      <a:pPr marL="0" marR="0" lvl="0" indent="0" algn="ctr" rtl="0">
                        <a:spcBef>
                          <a:spcPts val="0"/>
                        </a:spcBef>
                        <a:spcAft>
                          <a:spcPts val="0"/>
                        </a:spcAft>
                        <a:buClr>
                          <a:srgbClr val="FFFFFF"/>
                        </a:buClr>
                        <a:buSzPts val="1100"/>
                        <a:buFont typeface="Calibri"/>
                        <a:buNone/>
                      </a:pPr>
                      <a:r>
                        <a:rPr lang="en-US" sz="1500" b="1" u="none" strike="noStrike" cap="none">
                          <a:solidFill>
                            <a:srgbClr val="FFFFFF"/>
                          </a:solidFill>
                        </a:rPr>
                        <a:t>Axe</a:t>
                      </a:r>
                      <a:endParaRPr sz="1500" u="none" strike="noStrike" cap="none"/>
                    </a:p>
                  </a:txBody>
                  <a:tcPr marL="101600" marR="101600" marT="84667" marB="84667" anchor="ctr">
                    <a:lnL w="9525" cap="flat" cmpd="sng">
                      <a:solidFill>
                        <a:srgbClr val="D1E7D9"/>
                      </a:solidFill>
                      <a:prstDash val="solid"/>
                      <a:round/>
                      <a:headEnd type="none" w="sm" len="sm"/>
                      <a:tailEnd type="none" w="sm" len="sm"/>
                    </a:lnL>
                    <a:lnR w="9525" cap="flat" cmpd="sng">
                      <a:solidFill>
                        <a:srgbClr val="D1E7D9"/>
                      </a:solidFill>
                      <a:prstDash val="solid"/>
                      <a:round/>
                      <a:headEnd type="none" w="sm" len="sm"/>
                      <a:tailEnd type="none" w="sm" len="sm"/>
                    </a:lnR>
                    <a:lnT w="9525" cap="flat" cmpd="sng">
                      <a:solidFill>
                        <a:srgbClr val="D1E7D9"/>
                      </a:solidFill>
                      <a:prstDash val="solid"/>
                      <a:round/>
                      <a:headEnd type="none" w="sm" len="sm"/>
                      <a:tailEnd type="none" w="sm" len="sm"/>
                    </a:lnT>
                    <a:lnB w="9525" cap="flat" cmpd="sng">
                      <a:solidFill>
                        <a:srgbClr val="D1E7D9"/>
                      </a:solidFill>
                      <a:prstDash val="solid"/>
                      <a:round/>
                      <a:headEnd type="none" w="sm" len="sm"/>
                      <a:tailEnd type="none" w="sm" len="sm"/>
                    </a:lnB>
                    <a:solidFill>
                      <a:srgbClr val="1D6B45"/>
                    </a:solidFill>
                  </a:tcPr>
                </a:tc>
                <a:tc>
                  <a:txBody>
                    <a:bodyPr/>
                    <a:lstStyle/>
                    <a:p>
                      <a:pPr marL="0" marR="0" lvl="0" indent="0" algn="ctr" rtl="0">
                        <a:spcBef>
                          <a:spcPts val="0"/>
                        </a:spcBef>
                        <a:spcAft>
                          <a:spcPts val="0"/>
                        </a:spcAft>
                        <a:buClr>
                          <a:srgbClr val="FFFFFF"/>
                        </a:buClr>
                        <a:buSzPts val="1100"/>
                        <a:buFont typeface="Calibri"/>
                        <a:buNone/>
                      </a:pPr>
                      <a:r>
                        <a:rPr lang="en-US" sz="1500" b="1" u="none" strike="noStrike" cap="none">
                          <a:solidFill>
                            <a:srgbClr val="FFFFFF"/>
                          </a:solidFill>
                        </a:rPr>
                        <a:t>Niveau d'avancement</a:t>
                      </a:r>
                      <a:endParaRPr sz="1500" u="none" strike="noStrike" cap="none"/>
                    </a:p>
                  </a:txBody>
                  <a:tcPr marL="101600" marR="101600" marT="84667" marB="84667" anchor="ctr">
                    <a:lnL w="9525" cap="flat" cmpd="sng">
                      <a:solidFill>
                        <a:srgbClr val="D1E7D9"/>
                      </a:solidFill>
                      <a:prstDash val="solid"/>
                      <a:round/>
                      <a:headEnd type="none" w="sm" len="sm"/>
                      <a:tailEnd type="none" w="sm" len="sm"/>
                    </a:lnL>
                    <a:lnR w="9525" cap="flat" cmpd="sng">
                      <a:solidFill>
                        <a:srgbClr val="D1E7D9"/>
                      </a:solidFill>
                      <a:prstDash val="solid"/>
                      <a:round/>
                      <a:headEnd type="none" w="sm" len="sm"/>
                      <a:tailEnd type="none" w="sm" len="sm"/>
                    </a:lnR>
                    <a:lnT w="9525" cap="flat" cmpd="sng">
                      <a:solidFill>
                        <a:srgbClr val="D1E7D9"/>
                      </a:solidFill>
                      <a:prstDash val="solid"/>
                      <a:round/>
                      <a:headEnd type="none" w="sm" len="sm"/>
                      <a:tailEnd type="none" w="sm" len="sm"/>
                    </a:lnT>
                    <a:lnB w="9525" cap="flat" cmpd="sng">
                      <a:solidFill>
                        <a:srgbClr val="D1E7D9"/>
                      </a:solidFill>
                      <a:prstDash val="solid"/>
                      <a:round/>
                      <a:headEnd type="none" w="sm" len="sm"/>
                      <a:tailEnd type="none" w="sm" len="sm"/>
                    </a:lnB>
                    <a:solidFill>
                      <a:srgbClr val="1D6B45"/>
                    </a:solidFill>
                  </a:tcPr>
                </a:tc>
                <a:tc>
                  <a:txBody>
                    <a:bodyPr/>
                    <a:lstStyle/>
                    <a:p>
                      <a:pPr marL="0" marR="0" lvl="0" indent="0" algn="ctr" rtl="0">
                        <a:spcBef>
                          <a:spcPts val="0"/>
                        </a:spcBef>
                        <a:spcAft>
                          <a:spcPts val="0"/>
                        </a:spcAft>
                        <a:buClr>
                          <a:srgbClr val="FFFFFF"/>
                        </a:buClr>
                        <a:buSzPts val="1100"/>
                        <a:buFont typeface="Calibri"/>
                        <a:buNone/>
                      </a:pPr>
                      <a:r>
                        <a:rPr lang="en-US" sz="1500" b="1" u="none" strike="noStrike" cap="none">
                          <a:solidFill>
                            <a:srgbClr val="FFFFFF"/>
                          </a:solidFill>
                        </a:rPr>
                        <a:t>Lecture rapide</a:t>
                      </a:r>
                      <a:endParaRPr sz="1500" u="none" strike="noStrike" cap="none"/>
                    </a:p>
                  </a:txBody>
                  <a:tcPr marL="101600" marR="101600" marT="84667" marB="84667" anchor="ctr">
                    <a:lnL w="9525" cap="flat" cmpd="sng">
                      <a:solidFill>
                        <a:srgbClr val="D1E7D9"/>
                      </a:solidFill>
                      <a:prstDash val="solid"/>
                      <a:round/>
                      <a:headEnd type="none" w="sm" len="sm"/>
                      <a:tailEnd type="none" w="sm" len="sm"/>
                    </a:lnL>
                    <a:lnR w="9525" cap="flat" cmpd="sng">
                      <a:solidFill>
                        <a:srgbClr val="D1E7D9"/>
                      </a:solidFill>
                      <a:prstDash val="solid"/>
                      <a:round/>
                      <a:headEnd type="none" w="sm" len="sm"/>
                      <a:tailEnd type="none" w="sm" len="sm"/>
                    </a:lnR>
                    <a:lnT w="9525" cap="flat" cmpd="sng">
                      <a:solidFill>
                        <a:srgbClr val="D1E7D9"/>
                      </a:solidFill>
                      <a:prstDash val="solid"/>
                      <a:round/>
                      <a:headEnd type="none" w="sm" len="sm"/>
                      <a:tailEnd type="none" w="sm" len="sm"/>
                    </a:lnT>
                    <a:lnB w="9525" cap="flat" cmpd="sng">
                      <a:solidFill>
                        <a:srgbClr val="D1E7D9"/>
                      </a:solidFill>
                      <a:prstDash val="solid"/>
                      <a:round/>
                      <a:headEnd type="none" w="sm" len="sm"/>
                      <a:tailEnd type="none" w="sm" len="sm"/>
                    </a:lnB>
                    <a:solidFill>
                      <a:srgbClr val="1D6B45"/>
                    </a:solidFill>
                  </a:tcPr>
                </a:tc>
                <a:extLst>
                  <a:ext uri="{0D108BD9-81ED-4DB2-BD59-A6C34878D82A}">
                    <a16:rowId xmlns:a16="http://schemas.microsoft.com/office/drawing/2014/main" val="10000"/>
                  </a:ext>
                </a:extLst>
              </a:tr>
              <a:tr h="714100">
                <a:tc>
                  <a:txBody>
                    <a:bodyPr/>
                    <a:lstStyle/>
                    <a:p>
                      <a:pPr marL="0" marR="0" lvl="0" indent="0" algn="l" rtl="0">
                        <a:spcBef>
                          <a:spcPts val="0"/>
                        </a:spcBef>
                        <a:spcAft>
                          <a:spcPts val="0"/>
                        </a:spcAft>
                        <a:buClr>
                          <a:srgbClr val="1A1A1A"/>
                        </a:buClr>
                        <a:buSzPts val="1100"/>
                        <a:buFont typeface="Calibri"/>
                        <a:buNone/>
                      </a:pPr>
                      <a:r>
                        <a:rPr lang="en-US" sz="1500" u="none" strike="noStrike" cap="none">
                          <a:solidFill>
                            <a:srgbClr val="1A1A1A"/>
                          </a:solidFill>
                        </a:rPr>
                        <a:t>1 – Habitat &amp; B</a:t>
                      </a:r>
                      <a:r>
                        <a:rPr lang="en-US" sz="1500">
                          <a:solidFill>
                            <a:srgbClr val="1A1A1A"/>
                          </a:solidFill>
                        </a:rPr>
                        <a:t>âtiment</a:t>
                      </a:r>
                      <a:endParaRPr sz="1500" u="none" strike="noStrike" cap="none"/>
                    </a:p>
                  </a:txBody>
                  <a:tcPr marL="101600" marR="101600" marT="67733" marB="67733" anchor="ctr">
                    <a:lnL w="9525" cap="flat" cmpd="sng">
                      <a:solidFill>
                        <a:srgbClr val="D1E7D9"/>
                      </a:solidFill>
                      <a:prstDash val="solid"/>
                      <a:round/>
                      <a:headEnd type="none" w="sm" len="sm"/>
                      <a:tailEnd type="none" w="sm" len="sm"/>
                    </a:lnL>
                    <a:lnR w="9525" cap="flat" cmpd="sng">
                      <a:solidFill>
                        <a:srgbClr val="D1E7D9"/>
                      </a:solidFill>
                      <a:prstDash val="solid"/>
                      <a:round/>
                      <a:headEnd type="none" w="sm" len="sm"/>
                      <a:tailEnd type="none" w="sm" len="sm"/>
                    </a:lnR>
                    <a:lnT w="9525" cap="flat" cmpd="sng">
                      <a:solidFill>
                        <a:srgbClr val="D1E7D9"/>
                      </a:solidFill>
                      <a:prstDash val="solid"/>
                      <a:round/>
                      <a:headEnd type="none" w="sm" len="sm"/>
                      <a:tailEnd type="none" w="sm" len="sm"/>
                    </a:lnT>
                    <a:lnB w="9525" cap="flat" cmpd="sng">
                      <a:solidFill>
                        <a:srgbClr val="D1E7D9"/>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Clr>
                          <a:srgbClr val="1A1A1A"/>
                        </a:buClr>
                        <a:buSzPts val="1100"/>
                        <a:buFont typeface="Calibri"/>
                        <a:buNone/>
                      </a:pPr>
                      <a:r>
                        <a:rPr lang="en-US" sz="1500" u="none" strike="noStrike" cap="none">
                          <a:solidFill>
                            <a:srgbClr val="1A1A1A"/>
                          </a:solidFill>
                        </a:rPr>
                        <a:t>🟡  En déploiement</a:t>
                      </a:r>
                      <a:endParaRPr sz="1500" u="none" strike="noStrike" cap="none"/>
                    </a:p>
                  </a:txBody>
                  <a:tcPr marL="101600" marR="101600" marT="67733" marB="67733" anchor="ctr">
                    <a:lnL w="9525" cap="flat" cmpd="sng">
                      <a:solidFill>
                        <a:srgbClr val="D1E7D9"/>
                      </a:solidFill>
                      <a:prstDash val="solid"/>
                      <a:round/>
                      <a:headEnd type="none" w="sm" len="sm"/>
                      <a:tailEnd type="none" w="sm" len="sm"/>
                    </a:lnL>
                    <a:lnR w="9525" cap="flat" cmpd="sng">
                      <a:solidFill>
                        <a:srgbClr val="D1E7D9"/>
                      </a:solidFill>
                      <a:prstDash val="solid"/>
                      <a:round/>
                      <a:headEnd type="none" w="sm" len="sm"/>
                      <a:tailEnd type="none" w="sm" len="sm"/>
                    </a:lnR>
                    <a:lnT w="9525" cap="flat" cmpd="sng">
                      <a:solidFill>
                        <a:srgbClr val="D1E7D9"/>
                      </a:solidFill>
                      <a:prstDash val="solid"/>
                      <a:round/>
                      <a:headEnd type="none" w="sm" len="sm"/>
                      <a:tailEnd type="none" w="sm" len="sm"/>
                    </a:lnT>
                    <a:lnB w="9525" cap="flat" cmpd="sng">
                      <a:solidFill>
                        <a:srgbClr val="D1E7D9"/>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Clr>
                          <a:srgbClr val="1A1A1A"/>
                        </a:buClr>
                        <a:buSzPts val="1100"/>
                        <a:buFont typeface="Calibri"/>
                        <a:buNone/>
                      </a:pPr>
                      <a:r>
                        <a:rPr lang="en-US" sz="1500" u="none" strike="noStrike" cap="none">
                          <a:solidFill>
                            <a:srgbClr val="1A1A1A"/>
                          </a:solidFill>
                        </a:rPr>
                        <a:t>PTRE active  ·  2 forums juin 2026</a:t>
                      </a:r>
                      <a:endParaRPr sz="1500" u="none" strike="noStrike" cap="none"/>
                    </a:p>
                  </a:txBody>
                  <a:tcPr marL="101600" marR="101600" marT="67733" marB="67733" anchor="ctr">
                    <a:lnL w="9525" cap="flat" cmpd="sng">
                      <a:solidFill>
                        <a:srgbClr val="D1E7D9"/>
                      </a:solidFill>
                      <a:prstDash val="solid"/>
                      <a:round/>
                      <a:headEnd type="none" w="sm" len="sm"/>
                      <a:tailEnd type="none" w="sm" len="sm"/>
                    </a:lnL>
                    <a:lnR w="9525" cap="flat" cmpd="sng">
                      <a:solidFill>
                        <a:srgbClr val="D1E7D9"/>
                      </a:solidFill>
                      <a:prstDash val="solid"/>
                      <a:round/>
                      <a:headEnd type="none" w="sm" len="sm"/>
                      <a:tailEnd type="none" w="sm" len="sm"/>
                    </a:lnR>
                    <a:lnT w="9525" cap="flat" cmpd="sng">
                      <a:solidFill>
                        <a:srgbClr val="D1E7D9"/>
                      </a:solidFill>
                      <a:prstDash val="solid"/>
                      <a:round/>
                      <a:headEnd type="none" w="sm" len="sm"/>
                      <a:tailEnd type="none" w="sm" len="sm"/>
                    </a:lnT>
                    <a:lnB w="9525" cap="flat" cmpd="sng">
                      <a:solidFill>
                        <a:srgbClr val="D1E7D9"/>
                      </a:solidFill>
                      <a:prstDash val="solid"/>
                      <a:round/>
                      <a:headEnd type="none" w="sm" len="sm"/>
                      <a:tailEnd type="none" w="sm" len="sm"/>
                    </a:lnB>
                    <a:solidFill>
                      <a:srgbClr val="FFFFFF"/>
                    </a:solidFill>
                  </a:tcPr>
                </a:tc>
                <a:extLst>
                  <a:ext uri="{0D108BD9-81ED-4DB2-BD59-A6C34878D82A}">
                    <a16:rowId xmlns:a16="http://schemas.microsoft.com/office/drawing/2014/main" val="10001"/>
                  </a:ext>
                </a:extLst>
              </a:tr>
              <a:tr h="714100">
                <a:tc>
                  <a:txBody>
                    <a:bodyPr/>
                    <a:lstStyle/>
                    <a:p>
                      <a:pPr marL="0" marR="0" lvl="0" indent="0" algn="l" rtl="0">
                        <a:spcBef>
                          <a:spcPts val="0"/>
                        </a:spcBef>
                        <a:spcAft>
                          <a:spcPts val="0"/>
                        </a:spcAft>
                        <a:buClr>
                          <a:srgbClr val="1A1A1A"/>
                        </a:buClr>
                        <a:buSzPts val="1100"/>
                        <a:buFont typeface="Calibri"/>
                        <a:buNone/>
                      </a:pPr>
                      <a:r>
                        <a:rPr lang="en-US" sz="1500" u="none" strike="noStrike" cap="none">
                          <a:solidFill>
                            <a:srgbClr val="1A1A1A"/>
                          </a:solidFill>
                        </a:rPr>
                        <a:t>2 – Agriculture</a:t>
                      </a:r>
                      <a:endParaRPr sz="1500" u="none" strike="noStrike" cap="none"/>
                    </a:p>
                  </a:txBody>
                  <a:tcPr marL="101600" marR="101600" marT="67733" marB="67733" anchor="ctr">
                    <a:lnL w="9525" cap="flat" cmpd="sng">
                      <a:solidFill>
                        <a:srgbClr val="D1E7D9"/>
                      </a:solidFill>
                      <a:prstDash val="solid"/>
                      <a:round/>
                      <a:headEnd type="none" w="sm" len="sm"/>
                      <a:tailEnd type="none" w="sm" len="sm"/>
                    </a:lnL>
                    <a:lnR w="9525" cap="flat" cmpd="sng">
                      <a:solidFill>
                        <a:srgbClr val="D1E7D9"/>
                      </a:solidFill>
                      <a:prstDash val="solid"/>
                      <a:round/>
                      <a:headEnd type="none" w="sm" len="sm"/>
                      <a:tailEnd type="none" w="sm" len="sm"/>
                    </a:lnR>
                    <a:lnT w="9525" cap="flat" cmpd="sng">
                      <a:solidFill>
                        <a:srgbClr val="D1E7D9"/>
                      </a:solidFill>
                      <a:prstDash val="solid"/>
                      <a:round/>
                      <a:headEnd type="none" w="sm" len="sm"/>
                      <a:tailEnd type="none" w="sm" len="sm"/>
                    </a:lnT>
                    <a:lnB w="9525" cap="flat" cmpd="sng">
                      <a:solidFill>
                        <a:srgbClr val="D1E7D9"/>
                      </a:solidFill>
                      <a:prstDash val="solid"/>
                      <a:round/>
                      <a:headEnd type="none" w="sm" len="sm"/>
                      <a:tailEnd type="none" w="sm" len="sm"/>
                    </a:lnB>
                    <a:solidFill>
                      <a:srgbClr val="F7FBF9"/>
                    </a:solidFill>
                  </a:tcPr>
                </a:tc>
                <a:tc>
                  <a:txBody>
                    <a:bodyPr/>
                    <a:lstStyle/>
                    <a:p>
                      <a:pPr marL="0" marR="0" lvl="0" indent="0" algn="l" rtl="0">
                        <a:spcBef>
                          <a:spcPts val="0"/>
                        </a:spcBef>
                        <a:spcAft>
                          <a:spcPts val="0"/>
                        </a:spcAft>
                        <a:buClr>
                          <a:srgbClr val="1A1A1A"/>
                        </a:buClr>
                        <a:buSzPts val="1100"/>
                        <a:buFont typeface="Calibri"/>
                        <a:buNone/>
                      </a:pPr>
                      <a:r>
                        <a:rPr lang="en-US" sz="1500" u="none" strike="noStrike" cap="none">
                          <a:solidFill>
                            <a:srgbClr val="1A1A1A"/>
                          </a:solidFill>
                        </a:rPr>
                        <a:t>🟡  En déploiement</a:t>
                      </a:r>
                      <a:endParaRPr sz="1500" u="none" strike="noStrike" cap="none"/>
                    </a:p>
                  </a:txBody>
                  <a:tcPr marL="101600" marR="101600" marT="67733" marB="67733" anchor="ctr">
                    <a:lnL w="9525" cap="flat" cmpd="sng">
                      <a:solidFill>
                        <a:srgbClr val="D1E7D9"/>
                      </a:solidFill>
                      <a:prstDash val="solid"/>
                      <a:round/>
                      <a:headEnd type="none" w="sm" len="sm"/>
                      <a:tailEnd type="none" w="sm" len="sm"/>
                    </a:lnL>
                    <a:lnR w="9525" cap="flat" cmpd="sng">
                      <a:solidFill>
                        <a:srgbClr val="D1E7D9"/>
                      </a:solidFill>
                      <a:prstDash val="solid"/>
                      <a:round/>
                      <a:headEnd type="none" w="sm" len="sm"/>
                      <a:tailEnd type="none" w="sm" len="sm"/>
                    </a:lnR>
                    <a:lnT w="9525" cap="flat" cmpd="sng">
                      <a:solidFill>
                        <a:srgbClr val="D1E7D9"/>
                      </a:solidFill>
                      <a:prstDash val="solid"/>
                      <a:round/>
                      <a:headEnd type="none" w="sm" len="sm"/>
                      <a:tailEnd type="none" w="sm" len="sm"/>
                    </a:lnT>
                    <a:lnB w="9525" cap="flat" cmpd="sng">
                      <a:solidFill>
                        <a:srgbClr val="D1E7D9"/>
                      </a:solidFill>
                      <a:prstDash val="solid"/>
                      <a:round/>
                      <a:headEnd type="none" w="sm" len="sm"/>
                      <a:tailEnd type="none" w="sm" len="sm"/>
                    </a:lnB>
                    <a:solidFill>
                      <a:srgbClr val="F7FBF9"/>
                    </a:solidFill>
                  </a:tcPr>
                </a:tc>
                <a:tc>
                  <a:txBody>
                    <a:bodyPr/>
                    <a:lstStyle/>
                    <a:p>
                      <a:pPr marL="0" marR="0" lvl="0" indent="0" algn="l" rtl="0">
                        <a:spcBef>
                          <a:spcPts val="0"/>
                        </a:spcBef>
                        <a:spcAft>
                          <a:spcPts val="0"/>
                        </a:spcAft>
                        <a:buClr>
                          <a:srgbClr val="1A1A1A"/>
                        </a:buClr>
                        <a:buSzPts val="1100"/>
                        <a:buFont typeface="Calibri"/>
                        <a:buNone/>
                      </a:pPr>
                      <a:r>
                        <a:rPr lang="en-US" sz="1500">
                          <a:solidFill>
                            <a:srgbClr val="1A1A1A"/>
                          </a:solidFill>
                        </a:rPr>
                        <a:t>Visite de fermes bio</a:t>
                      </a:r>
                      <a:endParaRPr sz="1500">
                        <a:solidFill>
                          <a:srgbClr val="1A1A1A"/>
                        </a:solidFill>
                      </a:endParaRPr>
                    </a:p>
                    <a:p>
                      <a:pPr marL="0" marR="0" lvl="0" indent="0" algn="l" rtl="0">
                        <a:spcBef>
                          <a:spcPts val="0"/>
                        </a:spcBef>
                        <a:spcAft>
                          <a:spcPts val="0"/>
                        </a:spcAft>
                        <a:buClr>
                          <a:srgbClr val="1A1A1A"/>
                        </a:buClr>
                        <a:buSzPts val="1100"/>
                        <a:buFont typeface="Calibri"/>
                        <a:buNone/>
                      </a:pPr>
                      <a:r>
                        <a:rPr lang="en-US" sz="1500" u="none" strike="noStrike" cap="none">
                          <a:solidFill>
                            <a:srgbClr val="1A1A1A"/>
                          </a:solidFill>
                        </a:rPr>
                        <a:t>BBD 2e éd.  ·  soutien à la filière chanvre</a:t>
                      </a:r>
                      <a:endParaRPr sz="1500" u="none" strike="noStrike" cap="none"/>
                    </a:p>
                  </a:txBody>
                  <a:tcPr marL="101600" marR="101600" marT="67733" marB="67733" anchor="ctr">
                    <a:lnL w="9525" cap="flat" cmpd="sng">
                      <a:solidFill>
                        <a:srgbClr val="D1E7D9"/>
                      </a:solidFill>
                      <a:prstDash val="solid"/>
                      <a:round/>
                      <a:headEnd type="none" w="sm" len="sm"/>
                      <a:tailEnd type="none" w="sm" len="sm"/>
                    </a:lnL>
                    <a:lnR w="9525" cap="flat" cmpd="sng">
                      <a:solidFill>
                        <a:srgbClr val="D1E7D9"/>
                      </a:solidFill>
                      <a:prstDash val="solid"/>
                      <a:round/>
                      <a:headEnd type="none" w="sm" len="sm"/>
                      <a:tailEnd type="none" w="sm" len="sm"/>
                    </a:lnR>
                    <a:lnT w="9525" cap="flat" cmpd="sng">
                      <a:solidFill>
                        <a:srgbClr val="D1E7D9"/>
                      </a:solidFill>
                      <a:prstDash val="solid"/>
                      <a:round/>
                      <a:headEnd type="none" w="sm" len="sm"/>
                      <a:tailEnd type="none" w="sm" len="sm"/>
                    </a:lnT>
                    <a:lnB w="9525" cap="flat" cmpd="sng">
                      <a:solidFill>
                        <a:srgbClr val="D1E7D9"/>
                      </a:solidFill>
                      <a:prstDash val="solid"/>
                      <a:round/>
                      <a:headEnd type="none" w="sm" len="sm"/>
                      <a:tailEnd type="none" w="sm" len="sm"/>
                    </a:lnB>
                    <a:solidFill>
                      <a:srgbClr val="F7FBF9"/>
                    </a:solidFill>
                  </a:tcPr>
                </a:tc>
                <a:extLst>
                  <a:ext uri="{0D108BD9-81ED-4DB2-BD59-A6C34878D82A}">
                    <a16:rowId xmlns:a16="http://schemas.microsoft.com/office/drawing/2014/main" val="10002"/>
                  </a:ext>
                </a:extLst>
              </a:tr>
              <a:tr h="714100">
                <a:tc>
                  <a:txBody>
                    <a:bodyPr/>
                    <a:lstStyle/>
                    <a:p>
                      <a:pPr marL="0" marR="0" lvl="0" indent="0" algn="l" rtl="0">
                        <a:spcBef>
                          <a:spcPts val="0"/>
                        </a:spcBef>
                        <a:spcAft>
                          <a:spcPts val="0"/>
                        </a:spcAft>
                        <a:buClr>
                          <a:srgbClr val="1A1A1A"/>
                        </a:buClr>
                        <a:buSzPts val="1100"/>
                        <a:buFont typeface="Calibri"/>
                        <a:buNone/>
                      </a:pPr>
                      <a:r>
                        <a:rPr lang="en-US" sz="1500" u="none" strike="noStrike" cap="none">
                          <a:solidFill>
                            <a:srgbClr val="1A1A1A"/>
                          </a:solidFill>
                        </a:rPr>
                        <a:t>3 – Mobilités</a:t>
                      </a:r>
                      <a:endParaRPr sz="1500" u="none" strike="noStrike" cap="none"/>
                    </a:p>
                  </a:txBody>
                  <a:tcPr marL="101600" marR="101600" marT="67733" marB="67733" anchor="ctr">
                    <a:lnL w="9525" cap="flat" cmpd="sng">
                      <a:solidFill>
                        <a:srgbClr val="D1E7D9"/>
                      </a:solidFill>
                      <a:prstDash val="solid"/>
                      <a:round/>
                      <a:headEnd type="none" w="sm" len="sm"/>
                      <a:tailEnd type="none" w="sm" len="sm"/>
                    </a:lnL>
                    <a:lnR w="9525" cap="flat" cmpd="sng">
                      <a:solidFill>
                        <a:srgbClr val="D1E7D9"/>
                      </a:solidFill>
                      <a:prstDash val="solid"/>
                      <a:round/>
                      <a:headEnd type="none" w="sm" len="sm"/>
                      <a:tailEnd type="none" w="sm" len="sm"/>
                    </a:lnR>
                    <a:lnT w="9525" cap="flat" cmpd="sng">
                      <a:solidFill>
                        <a:srgbClr val="D1E7D9"/>
                      </a:solidFill>
                      <a:prstDash val="solid"/>
                      <a:round/>
                      <a:headEnd type="none" w="sm" len="sm"/>
                      <a:tailEnd type="none" w="sm" len="sm"/>
                    </a:lnT>
                    <a:lnB w="9525" cap="flat" cmpd="sng">
                      <a:solidFill>
                        <a:srgbClr val="D1E7D9"/>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Clr>
                          <a:srgbClr val="1A1A1A"/>
                        </a:buClr>
                        <a:buSzPts val="1100"/>
                        <a:buFont typeface="Calibri"/>
                        <a:buNone/>
                      </a:pPr>
                      <a:r>
                        <a:rPr lang="en-US" sz="1500" u="none" strike="noStrike" cap="none">
                          <a:solidFill>
                            <a:srgbClr val="1A1A1A"/>
                          </a:solidFill>
                        </a:rPr>
                        <a:t>🟡  En déploiement</a:t>
                      </a:r>
                      <a:endParaRPr sz="1500" u="none" strike="noStrike" cap="none"/>
                    </a:p>
                  </a:txBody>
                  <a:tcPr marL="101600" marR="101600" marT="67733" marB="67733" anchor="ctr">
                    <a:lnL w="9525" cap="flat" cmpd="sng">
                      <a:solidFill>
                        <a:srgbClr val="D1E7D9"/>
                      </a:solidFill>
                      <a:prstDash val="solid"/>
                      <a:round/>
                      <a:headEnd type="none" w="sm" len="sm"/>
                      <a:tailEnd type="none" w="sm" len="sm"/>
                    </a:lnL>
                    <a:lnR w="9525" cap="flat" cmpd="sng">
                      <a:solidFill>
                        <a:srgbClr val="D1E7D9"/>
                      </a:solidFill>
                      <a:prstDash val="solid"/>
                      <a:round/>
                      <a:headEnd type="none" w="sm" len="sm"/>
                      <a:tailEnd type="none" w="sm" len="sm"/>
                    </a:lnR>
                    <a:lnT w="9525" cap="flat" cmpd="sng">
                      <a:solidFill>
                        <a:srgbClr val="D1E7D9"/>
                      </a:solidFill>
                      <a:prstDash val="solid"/>
                      <a:round/>
                      <a:headEnd type="none" w="sm" len="sm"/>
                      <a:tailEnd type="none" w="sm" len="sm"/>
                    </a:lnT>
                    <a:lnB w="9525" cap="flat" cmpd="sng">
                      <a:solidFill>
                        <a:srgbClr val="D1E7D9"/>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Clr>
                          <a:srgbClr val="1A1A1A"/>
                        </a:buClr>
                        <a:buSzPts val="1100"/>
                        <a:buFont typeface="Calibri"/>
                        <a:buNone/>
                      </a:pPr>
                      <a:r>
                        <a:rPr lang="en-US" sz="1500" u="none" strike="noStrike" cap="none">
                          <a:solidFill>
                            <a:srgbClr val="1A1A1A"/>
                          </a:solidFill>
                        </a:rPr>
                        <a:t>Schéma directeur cyclable CEREMA  · Soutien à la fête du Vélo juil. 2026 </a:t>
                      </a:r>
                      <a:r>
                        <a:rPr lang="en-US" sz="1500">
                          <a:solidFill>
                            <a:srgbClr val="1A1A1A"/>
                          </a:solidFill>
                        </a:rPr>
                        <a:t>· </a:t>
                      </a:r>
                      <a:r>
                        <a:rPr lang="en-US" sz="1500" u="none" strike="noStrike" cap="none">
                          <a:solidFill>
                            <a:srgbClr val="1A1A1A"/>
                          </a:solidFill>
                        </a:rPr>
                        <a:t>Village Mobilités sept. 2026</a:t>
                      </a:r>
                      <a:endParaRPr sz="1500" u="none" strike="noStrike" cap="none"/>
                    </a:p>
                  </a:txBody>
                  <a:tcPr marL="101600" marR="101600" marT="67733" marB="67733" anchor="ctr">
                    <a:lnL w="9525" cap="flat" cmpd="sng">
                      <a:solidFill>
                        <a:srgbClr val="D1E7D9"/>
                      </a:solidFill>
                      <a:prstDash val="solid"/>
                      <a:round/>
                      <a:headEnd type="none" w="sm" len="sm"/>
                      <a:tailEnd type="none" w="sm" len="sm"/>
                    </a:lnL>
                    <a:lnR w="9525" cap="flat" cmpd="sng">
                      <a:solidFill>
                        <a:srgbClr val="D1E7D9"/>
                      </a:solidFill>
                      <a:prstDash val="solid"/>
                      <a:round/>
                      <a:headEnd type="none" w="sm" len="sm"/>
                      <a:tailEnd type="none" w="sm" len="sm"/>
                    </a:lnR>
                    <a:lnT w="9525" cap="flat" cmpd="sng">
                      <a:solidFill>
                        <a:srgbClr val="D1E7D9"/>
                      </a:solidFill>
                      <a:prstDash val="solid"/>
                      <a:round/>
                      <a:headEnd type="none" w="sm" len="sm"/>
                      <a:tailEnd type="none" w="sm" len="sm"/>
                    </a:lnT>
                    <a:lnB w="9525" cap="flat" cmpd="sng">
                      <a:solidFill>
                        <a:srgbClr val="D1E7D9"/>
                      </a:solidFill>
                      <a:prstDash val="solid"/>
                      <a:round/>
                      <a:headEnd type="none" w="sm" len="sm"/>
                      <a:tailEnd type="none" w="sm" len="sm"/>
                    </a:lnB>
                    <a:solidFill>
                      <a:srgbClr val="FFFFFF"/>
                    </a:solidFill>
                  </a:tcPr>
                </a:tc>
                <a:extLst>
                  <a:ext uri="{0D108BD9-81ED-4DB2-BD59-A6C34878D82A}">
                    <a16:rowId xmlns:a16="http://schemas.microsoft.com/office/drawing/2014/main" val="10003"/>
                  </a:ext>
                </a:extLst>
              </a:tr>
              <a:tr h="714100">
                <a:tc>
                  <a:txBody>
                    <a:bodyPr/>
                    <a:lstStyle/>
                    <a:p>
                      <a:pPr marL="0" marR="0" lvl="0" indent="0" algn="l" rtl="0">
                        <a:spcBef>
                          <a:spcPts val="0"/>
                        </a:spcBef>
                        <a:spcAft>
                          <a:spcPts val="0"/>
                        </a:spcAft>
                        <a:buClr>
                          <a:srgbClr val="1A1A1A"/>
                        </a:buClr>
                        <a:buSzPts val="1100"/>
                        <a:buFont typeface="Calibri"/>
                        <a:buNone/>
                      </a:pPr>
                      <a:r>
                        <a:rPr lang="en-US" sz="1500" u="none" strike="noStrike" cap="none">
                          <a:solidFill>
                            <a:srgbClr val="1A1A1A"/>
                          </a:solidFill>
                        </a:rPr>
                        <a:t>4 – Éco. circulaire</a:t>
                      </a:r>
                      <a:endParaRPr sz="1500" u="none" strike="noStrike" cap="none"/>
                    </a:p>
                  </a:txBody>
                  <a:tcPr marL="101600" marR="101600" marT="67733" marB="67733" anchor="ctr">
                    <a:lnL w="9525" cap="flat" cmpd="sng">
                      <a:solidFill>
                        <a:srgbClr val="D1E7D9"/>
                      </a:solidFill>
                      <a:prstDash val="solid"/>
                      <a:round/>
                      <a:headEnd type="none" w="sm" len="sm"/>
                      <a:tailEnd type="none" w="sm" len="sm"/>
                    </a:lnL>
                    <a:lnR w="9525" cap="flat" cmpd="sng">
                      <a:solidFill>
                        <a:srgbClr val="D1E7D9"/>
                      </a:solidFill>
                      <a:prstDash val="solid"/>
                      <a:round/>
                      <a:headEnd type="none" w="sm" len="sm"/>
                      <a:tailEnd type="none" w="sm" len="sm"/>
                    </a:lnR>
                    <a:lnT w="9525" cap="flat" cmpd="sng">
                      <a:solidFill>
                        <a:srgbClr val="D1E7D9"/>
                      </a:solidFill>
                      <a:prstDash val="solid"/>
                      <a:round/>
                      <a:headEnd type="none" w="sm" len="sm"/>
                      <a:tailEnd type="none" w="sm" len="sm"/>
                    </a:lnT>
                    <a:lnB w="9525" cap="flat" cmpd="sng">
                      <a:solidFill>
                        <a:srgbClr val="D1E7D9"/>
                      </a:solidFill>
                      <a:prstDash val="solid"/>
                      <a:round/>
                      <a:headEnd type="none" w="sm" len="sm"/>
                      <a:tailEnd type="none" w="sm" len="sm"/>
                    </a:lnB>
                    <a:solidFill>
                      <a:srgbClr val="F7FBF9"/>
                    </a:solidFill>
                  </a:tcPr>
                </a:tc>
                <a:tc>
                  <a:txBody>
                    <a:bodyPr/>
                    <a:lstStyle/>
                    <a:p>
                      <a:pPr marL="0" marR="0" lvl="0" indent="0" algn="l" rtl="0">
                        <a:spcBef>
                          <a:spcPts val="0"/>
                        </a:spcBef>
                        <a:spcAft>
                          <a:spcPts val="0"/>
                        </a:spcAft>
                        <a:buClr>
                          <a:srgbClr val="1A1A1A"/>
                        </a:buClr>
                        <a:buSzPts val="1100"/>
                        <a:buFont typeface="Calibri"/>
                        <a:buNone/>
                      </a:pPr>
                      <a:r>
                        <a:rPr lang="en-US" sz="1500" u="none" strike="noStrike" cap="none">
                          <a:solidFill>
                            <a:srgbClr val="1A1A1A"/>
                          </a:solidFill>
                        </a:rPr>
                        <a:t>🟠  Enjeu de consolidation</a:t>
                      </a:r>
                      <a:endParaRPr sz="1500" u="none" strike="noStrike" cap="none"/>
                    </a:p>
                  </a:txBody>
                  <a:tcPr marL="101600" marR="101600" marT="67733" marB="67733" anchor="ctr">
                    <a:lnL w="9525" cap="flat" cmpd="sng">
                      <a:solidFill>
                        <a:srgbClr val="D1E7D9"/>
                      </a:solidFill>
                      <a:prstDash val="solid"/>
                      <a:round/>
                      <a:headEnd type="none" w="sm" len="sm"/>
                      <a:tailEnd type="none" w="sm" len="sm"/>
                    </a:lnL>
                    <a:lnR w="9525" cap="flat" cmpd="sng">
                      <a:solidFill>
                        <a:srgbClr val="D1E7D9"/>
                      </a:solidFill>
                      <a:prstDash val="solid"/>
                      <a:round/>
                      <a:headEnd type="none" w="sm" len="sm"/>
                      <a:tailEnd type="none" w="sm" len="sm"/>
                    </a:lnR>
                    <a:lnT w="9525" cap="flat" cmpd="sng">
                      <a:solidFill>
                        <a:srgbClr val="D1E7D9"/>
                      </a:solidFill>
                      <a:prstDash val="solid"/>
                      <a:round/>
                      <a:headEnd type="none" w="sm" len="sm"/>
                      <a:tailEnd type="none" w="sm" len="sm"/>
                    </a:lnT>
                    <a:lnB w="9525" cap="flat" cmpd="sng">
                      <a:solidFill>
                        <a:srgbClr val="D1E7D9"/>
                      </a:solidFill>
                      <a:prstDash val="solid"/>
                      <a:round/>
                      <a:headEnd type="none" w="sm" len="sm"/>
                      <a:tailEnd type="none" w="sm" len="sm"/>
                    </a:lnB>
                    <a:solidFill>
                      <a:srgbClr val="F7FBF9"/>
                    </a:solidFill>
                  </a:tcPr>
                </a:tc>
                <a:tc>
                  <a:txBody>
                    <a:bodyPr/>
                    <a:lstStyle/>
                    <a:p>
                      <a:pPr marL="0" marR="0" lvl="0" indent="0" algn="l" rtl="0">
                        <a:spcBef>
                          <a:spcPts val="0"/>
                        </a:spcBef>
                        <a:spcAft>
                          <a:spcPts val="0"/>
                        </a:spcAft>
                        <a:buClr>
                          <a:srgbClr val="1A1A1A"/>
                        </a:buClr>
                        <a:buSzPts val="1100"/>
                        <a:buFont typeface="Calibri"/>
                        <a:buNone/>
                      </a:pPr>
                      <a:r>
                        <a:rPr lang="en-US" sz="1500" u="none" strike="noStrike" cap="none">
                          <a:solidFill>
                            <a:srgbClr val="1A1A1A"/>
                          </a:solidFill>
                        </a:rPr>
                        <a:t>CCI 77 en cours  ·  ressourcerie à lancer</a:t>
                      </a:r>
                      <a:endParaRPr sz="1500" u="none" strike="noStrike" cap="none"/>
                    </a:p>
                  </a:txBody>
                  <a:tcPr marL="101600" marR="101600" marT="67733" marB="67733" anchor="ctr">
                    <a:lnL w="9525" cap="flat" cmpd="sng">
                      <a:solidFill>
                        <a:srgbClr val="D1E7D9"/>
                      </a:solidFill>
                      <a:prstDash val="solid"/>
                      <a:round/>
                      <a:headEnd type="none" w="sm" len="sm"/>
                      <a:tailEnd type="none" w="sm" len="sm"/>
                    </a:lnL>
                    <a:lnR w="9525" cap="flat" cmpd="sng">
                      <a:solidFill>
                        <a:srgbClr val="D1E7D9"/>
                      </a:solidFill>
                      <a:prstDash val="solid"/>
                      <a:round/>
                      <a:headEnd type="none" w="sm" len="sm"/>
                      <a:tailEnd type="none" w="sm" len="sm"/>
                    </a:lnR>
                    <a:lnT w="9525" cap="flat" cmpd="sng">
                      <a:solidFill>
                        <a:srgbClr val="D1E7D9"/>
                      </a:solidFill>
                      <a:prstDash val="solid"/>
                      <a:round/>
                      <a:headEnd type="none" w="sm" len="sm"/>
                      <a:tailEnd type="none" w="sm" len="sm"/>
                    </a:lnT>
                    <a:lnB w="9525" cap="flat" cmpd="sng">
                      <a:solidFill>
                        <a:srgbClr val="D1E7D9"/>
                      </a:solidFill>
                      <a:prstDash val="solid"/>
                      <a:round/>
                      <a:headEnd type="none" w="sm" len="sm"/>
                      <a:tailEnd type="none" w="sm" len="sm"/>
                    </a:lnB>
                    <a:solidFill>
                      <a:srgbClr val="F7FBF9"/>
                    </a:solidFill>
                  </a:tcPr>
                </a:tc>
                <a:extLst>
                  <a:ext uri="{0D108BD9-81ED-4DB2-BD59-A6C34878D82A}">
                    <a16:rowId xmlns:a16="http://schemas.microsoft.com/office/drawing/2014/main" val="10004"/>
                  </a:ext>
                </a:extLst>
              </a:tr>
              <a:tr h="714100">
                <a:tc>
                  <a:txBody>
                    <a:bodyPr/>
                    <a:lstStyle/>
                    <a:p>
                      <a:pPr marL="0" marR="0" lvl="0" indent="0" algn="l" rtl="0">
                        <a:spcBef>
                          <a:spcPts val="0"/>
                        </a:spcBef>
                        <a:spcAft>
                          <a:spcPts val="0"/>
                        </a:spcAft>
                        <a:buClr>
                          <a:srgbClr val="1A1A1A"/>
                        </a:buClr>
                        <a:buSzPts val="1100"/>
                        <a:buFont typeface="Calibri"/>
                        <a:buNone/>
                      </a:pPr>
                      <a:r>
                        <a:rPr lang="en-US" sz="1500" u="none" strike="noStrike" cap="none">
                          <a:solidFill>
                            <a:srgbClr val="1A1A1A"/>
                          </a:solidFill>
                        </a:rPr>
                        <a:t>5 – EnR</a:t>
                      </a:r>
                      <a:endParaRPr sz="1500" u="none" strike="noStrike" cap="none"/>
                    </a:p>
                  </a:txBody>
                  <a:tcPr marL="101600" marR="101600" marT="67733" marB="67733" anchor="ctr">
                    <a:lnL w="9525" cap="flat" cmpd="sng">
                      <a:solidFill>
                        <a:srgbClr val="D1E7D9"/>
                      </a:solidFill>
                      <a:prstDash val="solid"/>
                      <a:round/>
                      <a:headEnd type="none" w="sm" len="sm"/>
                      <a:tailEnd type="none" w="sm" len="sm"/>
                    </a:lnL>
                    <a:lnR w="9525" cap="flat" cmpd="sng">
                      <a:solidFill>
                        <a:srgbClr val="D1E7D9"/>
                      </a:solidFill>
                      <a:prstDash val="solid"/>
                      <a:round/>
                      <a:headEnd type="none" w="sm" len="sm"/>
                      <a:tailEnd type="none" w="sm" len="sm"/>
                    </a:lnR>
                    <a:lnT w="9525" cap="flat" cmpd="sng">
                      <a:solidFill>
                        <a:srgbClr val="D1E7D9"/>
                      </a:solidFill>
                      <a:prstDash val="solid"/>
                      <a:round/>
                      <a:headEnd type="none" w="sm" len="sm"/>
                      <a:tailEnd type="none" w="sm" len="sm"/>
                    </a:lnT>
                    <a:lnB w="9525" cap="flat" cmpd="sng">
                      <a:solidFill>
                        <a:srgbClr val="D1E7D9"/>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Clr>
                          <a:srgbClr val="1A1A1A"/>
                        </a:buClr>
                        <a:buSzPts val="1100"/>
                        <a:buFont typeface="Calibri"/>
                        <a:buNone/>
                      </a:pPr>
                      <a:r>
                        <a:rPr lang="en-US" sz="1500" u="none" strike="noStrike" cap="none">
                          <a:solidFill>
                            <a:srgbClr val="1A1A1A"/>
                          </a:solidFill>
                        </a:rPr>
                        <a:t>🟡  En déploiement</a:t>
                      </a:r>
                      <a:endParaRPr sz="1500" u="none" strike="noStrike" cap="none"/>
                    </a:p>
                  </a:txBody>
                  <a:tcPr marL="101600" marR="101600" marT="67733" marB="67733" anchor="ctr">
                    <a:lnL w="9525" cap="flat" cmpd="sng">
                      <a:solidFill>
                        <a:srgbClr val="D1E7D9"/>
                      </a:solidFill>
                      <a:prstDash val="solid"/>
                      <a:round/>
                      <a:headEnd type="none" w="sm" len="sm"/>
                      <a:tailEnd type="none" w="sm" len="sm"/>
                    </a:lnL>
                    <a:lnR w="9525" cap="flat" cmpd="sng">
                      <a:solidFill>
                        <a:srgbClr val="D1E7D9"/>
                      </a:solidFill>
                      <a:prstDash val="solid"/>
                      <a:round/>
                      <a:headEnd type="none" w="sm" len="sm"/>
                      <a:tailEnd type="none" w="sm" len="sm"/>
                    </a:lnR>
                    <a:lnT w="9525" cap="flat" cmpd="sng">
                      <a:solidFill>
                        <a:srgbClr val="D1E7D9"/>
                      </a:solidFill>
                      <a:prstDash val="solid"/>
                      <a:round/>
                      <a:headEnd type="none" w="sm" len="sm"/>
                      <a:tailEnd type="none" w="sm" len="sm"/>
                    </a:lnT>
                    <a:lnB w="9525" cap="flat" cmpd="sng">
                      <a:solidFill>
                        <a:srgbClr val="D1E7D9"/>
                      </a:solidFill>
                      <a:prstDash val="solid"/>
                      <a:round/>
                      <a:headEnd type="none" w="sm" len="sm"/>
                      <a:tailEnd type="none" w="sm" len="sm"/>
                    </a:lnB>
                    <a:solidFill>
                      <a:srgbClr val="FFFFFF"/>
                    </a:solidFill>
                  </a:tcPr>
                </a:tc>
                <a:tc>
                  <a:txBody>
                    <a:bodyPr/>
                    <a:lstStyle/>
                    <a:p>
                      <a:pPr marL="0" marR="0" lvl="0" indent="0" algn="l" rtl="0">
                        <a:spcBef>
                          <a:spcPts val="0"/>
                        </a:spcBef>
                        <a:spcAft>
                          <a:spcPts val="0"/>
                        </a:spcAft>
                        <a:buClr>
                          <a:srgbClr val="1A1A1A"/>
                        </a:buClr>
                        <a:buSzPts val="1100"/>
                        <a:buFont typeface="Calibri"/>
                        <a:buNone/>
                      </a:pPr>
                      <a:r>
                        <a:rPr lang="en-US" sz="1500" u="none" strike="noStrike" cap="none">
                          <a:solidFill>
                            <a:srgbClr val="1A1A1A"/>
                          </a:solidFill>
                        </a:rPr>
                        <a:t>Forum 28 mai  ·  collectif citoyen  ·  ZAEnR</a:t>
                      </a:r>
                      <a:endParaRPr sz="1500" u="none" strike="noStrike" cap="none"/>
                    </a:p>
                  </a:txBody>
                  <a:tcPr marL="101600" marR="101600" marT="67733" marB="67733" anchor="ctr">
                    <a:lnL w="9525" cap="flat" cmpd="sng">
                      <a:solidFill>
                        <a:srgbClr val="D1E7D9"/>
                      </a:solidFill>
                      <a:prstDash val="solid"/>
                      <a:round/>
                      <a:headEnd type="none" w="sm" len="sm"/>
                      <a:tailEnd type="none" w="sm" len="sm"/>
                    </a:lnL>
                    <a:lnR w="9525" cap="flat" cmpd="sng">
                      <a:solidFill>
                        <a:srgbClr val="D1E7D9"/>
                      </a:solidFill>
                      <a:prstDash val="solid"/>
                      <a:round/>
                      <a:headEnd type="none" w="sm" len="sm"/>
                      <a:tailEnd type="none" w="sm" len="sm"/>
                    </a:lnR>
                    <a:lnT w="9525" cap="flat" cmpd="sng">
                      <a:solidFill>
                        <a:srgbClr val="D1E7D9"/>
                      </a:solidFill>
                      <a:prstDash val="solid"/>
                      <a:round/>
                      <a:headEnd type="none" w="sm" len="sm"/>
                      <a:tailEnd type="none" w="sm" len="sm"/>
                    </a:lnT>
                    <a:lnB w="9525" cap="flat" cmpd="sng">
                      <a:solidFill>
                        <a:srgbClr val="D1E7D9"/>
                      </a:solidFill>
                      <a:prstDash val="solid"/>
                      <a:round/>
                      <a:headEnd type="none" w="sm" len="sm"/>
                      <a:tailEnd type="none" w="sm" len="sm"/>
                    </a:lnB>
                    <a:solidFill>
                      <a:srgbClr val="FFFFFF"/>
                    </a:solidFill>
                  </a:tcPr>
                </a:tc>
                <a:extLst>
                  <a:ext uri="{0D108BD9-81ED-4DB2-BD59-A6C34878D82A}">
                    <a16:rowId xmlns:a16="http://schemas.microsoft.com/office/drawing/2014/main" val="10005"/>
                  </a:ext>
                </a:extLst>
              </a:tr>
              <a:tr h="714100">
                <a:tc>
                  <a:txBody>
                    <a:bodyPr/>
                    <a:lstStyle/>
                    <a:p>
                      <a:pPr marL="0" marR="0" lvl="0" indent="0" algn="l" rtl="0">
                        <a:spcBef>
                          <a:spcPts val="0"/>
                        </a:spcBef>
                        <a:spcAft>
                          <a:spcPts val="0"/>
                        </a:spcAft>
                        <a:buClr>
                          <a:srgbClr val="1A1A1A"/>
                        </a:buClr>
                        <a:buSzPts val="1100"/>
                        <a:buFont typeface="Calibri"/>
                        <a:buNone/>
                      </a:pPr>
                      <a:r>
                        <a:rPr lang="en-US" sz="1500" u="none" strike="noStrike" cap="none">
                          <a:solidFill>
                            <a:srgbClr val="1A1A1A"/>
                          </a:solidFill>
                        </a:rPr>
                        <a:t>6 – Gouvernance</a:t>
                      </a:r>
                      <a:endParaRPr sz="1500" u="none" strike="noStrike" cap="none"/>
                    </a:p>
                  </a:txBody>
                  <a:tcPr marL="101600" marR="101600" marT="67733" marB="67733" anchor="ctr">
                    <a:lnL w="9525" cap="flat" cmpd="sng">
                      <a:solidFill>
                        <a:srgbClr val="D1E7D9"/>
                      </a:solidFill>
                      <a:prstDash val="solid"/>
                      <a:round/>
                      <a:headEnd type="none" w="sm" len="sm"/>
                      <a:tailEnd type="none" w="sm" len="sm"/>
                    </a:lnL>
                    <a:lnR w="9525" cap="flat" cmpd="sng">
                      <a:solidFill>
                        <a:srgbClr val="D1E7D9"/>
                      </a:solidFill>
                      <a:prstDash val="solid"/>
                      <a:round/>
                      <a:headEnd type="none" w="sm" len="sm"/>
                      <a:tailEnd type="none" w="sm" len="sm"/>
                    </a:lnR>
                    <a:lnT w="9525" cap="flat" cmpd="sng">
                      <a:solidFill>
                        <a:srgbClr val="D1E7D9"/>
                      </a:solidFill>
                      <a:prstDash val="solid"/>
                      <a:round/>
                      <a:headEnd type="none" w="sm" len="sm"/>
                      <a:tailEnd type="none" w="sm" len="sm"/>
                    </a:lnT>
                    <a:lnB w="9525" cap="flat" cmpd="sng">
                      <a:solidFill>
                        <a:srgbClr val="D1E7D9"/>
                      </a:solidFill>
                      <a:prstDash val="solid"/>
                      <a:round/>
                      <a:headEnd type="none" w="sm" len="sm"/>
                      <a:tailEnd type="none" w="sm" len="sm"/>
                    </a:lnB>
                    <a:solidFill>
                      <a:srgbClr val="F7FBF9"/>
                    </a:solidFill>
                  </a:tcPr>
                </a:tc>
                <a:tc>
                  <a:txBody>
                    <a:bodyPr/>
                    <a:lstStyle/>
                    <a:p>
                      <a:pPr marL="0" marR="0" lvl="0" indent="0" algn="l" rtl="0">
                        <a:spcBef>
                          <a:spcPts val="0"/>
                        </a:spcBef>
                        <a:spcAft>
                          <a:spcPts val="0"/>
                        </a:spcAft>
                        <a:buClr>
                          <a:srgbClr val="1A1A1A"/>
                        </a:buClr>
                        <a:buSzPts val="1100"/>
                        <a:buFont typeface="Calibri"/>
                        <a:buNone/>
                      </a:pPr>
                      <a:r>
                        <a:rPr lang="en-US" sz="1500" u="none" strike="noStrike" cap="none">
                          <a:solidFill>
                            <a:srgbClr val="1A1A1A"/>
                          </a:solidFill>
                        </a:rPr>
                        <a:t>🟡  En déploiement</a:t>
                      </a:r>
                      <a:endParaRPr sz="1500" u="none" strike="noStrike" cap="none"/>
                    </a:p>
                  </a:txBody>
                  <a:tcPr marL="101600" marR="101600" marT="67733" marB="67733" anchor="ctr">
                    <a:lnL w="9525" cap="flat" cmpd="sng">
                      <a:solidFill>
                        <a:srgbClr val="D1E7D9"/>
                      </a:solidFill>
                      <a:prstDash val="solid"/>
                      <a:round/>
                      <a:headEnd type="none" w="sm" len="sm"/>
                      <a:tailEnd type="none" w="sm" len="sm"/>
                    </a:lnL>
                    <a:lnR w="9525" cap="flat" cmpd="sng">
                      <a:solidFill>
                        <a:srgbClr val="D1E7D9"/>
                      </a:solidFill>
                      <a:prstDash val="solid"/>
                      <a:round/>
                      <a:headEnd type="none" w="sm" len="sm"/>
                      <a:tailEnd type="none" w="sm" len="sm"/>
                    </a:lnR>
                    <a:lnT w="9525" cap="flat" cmpd="sng">
                      <a:solidFill>
                        <a:srgbClr val="D1E7D9"/>
                      </a:solidFill>
                      <a:prstDash val="solid"/>
                      <a:round/>
                      <a:headEnd type="none" w="sm" len="sm"/>
                      <a:tailEnd type="none" w="sm" len="sm"/>
                    </a:lnT>
                    <a:lnB w="9525" cap="flat" cmpd="sng">
                      <a:solidFill>
                        <a:srgbClr val="D1E7D9"/>
                      </a:solidFill>
                      <a:prstDash val="solid"/>
                      <a:round/>
                      <a:headEnd type="none" w="sm" len="sm"/>
                      <a:tailEnd type="none" w="sm" len="sm"/>
                    </a:lnB>
                    <a:solidFill>
                      <a:srgbClr val="F7FBF9"/>
                    </a:solidFill>
                  </a:tcPr>
                </a:tc>
                <a:tc>
                  <a:txBody>
                    <a:bodyPr/>
                    <a:lstStyle/>
                    <a:p>
                      <a:pPr marL="0" marR="0" lvl="0" indent="0" algn="l" rtl="0">
                        <a:spcBef>
                          <a:spcPts val="0"/>
                        </a:spcBef>
                        <a:spcAft>
                          <a:spcPts val="0"/>
                        </a:spcAft>
                        <a:buClr>
                          <a:srgbClr val="1A1A1A"/>
                        </a:buClr>
                        <a:buSzPts val="1100"/>
                        <a:buFont typeface="Calibri"/>
                        <a:buNone/>
                      </a:pPr>
                      <a:r>
                        <a:rPr lang="en-US" sz="1500" u="none" strike="noStrike" cap="none">
                          <a:solidFill>
                            <a:srgbClr val="1A1A1A"/>
                          </a:solidFill>
                        </a:rPr>
                        <a:t>Formation agents à engager  ·  bilan mi-parcours fin 2026</a:t>
                      </a:r>
                      <a:endParaRPr sz="1500" u="none" strike="noStrike" cap="none"/>
                    </a:p>
                  </a:txBody>
                  <a:tcPr marL="101600" marR="101600" marT="67733" marB="67733" anchor="ctr">
                    <a:lnL w="9525" cap="flat" cmpd="sng">
                      <a:solidFill>
                        <a:srgbClr val="D1E7D9"/>
                      </a:solidFill>
                      <a:prstDash val="solid"/>
                      <a:round/>
                      <a:headEnd type="none" w="sm" len="sm"/>
                      <a:tailEnd type="none" w="sm" len="sm"/>
                    </a:lnL>
                    <a:lnR w="9525" cap="flat" cmpd="sng">
                      <a:solidFill>
                        <a:srgbClr val="D1E7D9"/>
                      </a:solidFill>
                      <a:prstDash val="solid"/>
                      <a:round/>
                      <a:headEnd type="none" w="sm" len="sm"/>
                      <a:tailEnd type="none" w="sm" len="sm"/>
                    </a:lnR>
                    <a:lnT w="9525" cap="flat" cmpd="sng">
                      <a:solidFill>
                        <a:srgbClr val="D1E7D9"/>
                      </a:solidFill>
                      <a:prstDash val="solid"/>
                      <a:round/>
                      <a:headEnd type="none" w="sm" len="sm"/>
                      <a:tailEnd type="none" w="sm" len="sm"/>
                    </a:lnT>
                    <a:lnB w="9525" cap="flat" cmpd="sng">
                      <a:solidFill>
                        <a:srgbClr val="D1E7D9"/>
                      </a:solidFill>
                      <a:prstDash val="solid"/>
                      <a:round/>
                      <a:headEnd type="none" w="sm" len="sm"/>
                      <a:tailEnd type="none" w="sm" len="sm"/>
                    </a:lnB>
                    <a:solidFill>
                      <a:srgbClr val="F7FBF9"/>
                    </a:solidFill>
                  </a:tcPr>
                </a:tc>
                <a:extLst>
                  <a:ext uri="{0D108BD9-81ED-4DB2-BD59-A6C34878D82A}">
                    <a16:rowId xmlns:a16="http://schemas.microsoft.com/office/drawing/2014/main" val="10006"/>
                  </a:ext>
                </a:extLst>
              </a:tr>
            </a:tbl>
          </a:graphicData>
        </a:graphic>
      </p:graphicFrame>
      <p:sp>
        <p:nvSpPr>
          <p:cNvPr id="215" name="Google Shape;215;p12"/>
          <p:cNvSpPr/>
          <p:nvPr/>
        </p:nvSpPr>
        <p:spPr>
          <a:xfrm>
            <a:off x="548640" y="6217920"/>
            <a:ext cx="11094720" cy="426720"/>
          </a:xfrm>
          <a:prstGeom prst="rect">
            <a:avLst/>
          </a:prstGeom>
          <a:noFill/>
          <a:ln>
            <a:noFill/>
          </a:ln>
        </p:spPr>
        <p:txBody>
          <a:bodyPr spcFirstLastPara="1" wrap="square" lIns="121900" tIns="60933" rIns="121900" bIns="60933" anchor="ctr" anchorCtr="0">
            <a:noAutofit/>
          </a:bodyPr>
          <a:lstStyle/>
          <a:p>
            <a:pPr algn="ctr" defTabSz="1219170">
              <a:buClr>
                <a:srgbClr val="6B7280"/>
              </a:buClr>
              <a:buSzPts val="1000"/>
            </a:pPr>
            <a:r>
              <a:rPr lang="en-US" sz="1333" i="1" kern="0">
                <a:solidFill>
                  <a:srgbClr val="6B7280"/>
                </a:solidFill>
                <a:latin typeface="Calibri"/>
                <a:ea typeface="Calibri"/>
                <a:cs typeface="Calibri"/>
                <a:sym typeface="Calibri"/>
              </a:rPr>
              <a:t>🟢 Dynamique engagée  ·  🟡 En déploiement  ·  🟠 Enjeu de consolidation</a:t>
            </a:r>
            <a:endParaRPr sz="1333" kern="0">
              <a:solidFill>
                <a:srgbClr val="000000"/>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9FAFB"/>
        </a:solidFill>
        <a:effectLst/>
      </p:bgPr>
    </p:bg>
    <p:spTree>
      <p:nvGrpSpPr>
        <p:cNvPr id="1" name="Shape 221"/>
        <p:cNvGrpSpPr/>
        <p:nvPr/>
      </p:nvGrpSpPr>
      <p:grpSpPr>
        <a:xfrm>
          <a:off x="0" y="0"/>
          <a:ext cx="0" cy="0"/>
          <a:chOff x="0" y="0"/>
          <a:chExt cx="0" cy="0"/>
        </a:xfrm>
      </p:grpSpPr>
      <p:sp>
        <p:nvSpPr>
          <p:cNvPr id="222" name="Google Shape;222;p13"/>
          <p:cNvSpPr/>
          <p:nvPr/>
        </p:nvSpPr>
        <p:spPr>
          <a:xfrm>
            <a:off x="0" y="0"/>
            <a:ext cx="12192000" cy="97536"/>
          </a:xfrm>
          <a:prstGeom prst="rect">
            <a:avLst/>
          </a:prstGeom>
          <a:solidFill>
            <a:srgbClr val="1D6B45"/>
          </a:solidFill>
          <a:ln w="12700" cap="flat" cmpd="sng">
            <a:solidFill>
              <a:srgbClr val="1D6B45"/>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23" name="Google Shape;223;p13"/>
          <p:cNvSpPr/>
          <p:nvPr/>
        </p:nvSpPr>
        <p:spPr>
          <a:xfrm>
            <a:off x="548640" y="170688"/>
            <a:ext cx="11094720" cy="670560"/>
          </a:xfrm>
          <a:prstGeom prst="rect">
            <a:avLst/>
          </a:prstGeom>
          <a:noFill/>
          <a:ln>
            <a:noFill/>
          </a:ln>
        </p:spPr>
        <p:txBody>
          <a:bodyPr spcFirstLastPara="1" wrap="square" lIns="0" tIns="0" rIns="0" bIns="0" anchor="ctr" anchorCtr="0">
            <a:noAutofit/>
          </a:bodyPr>
          <a:lstStyle/>
          <a:p>
            <a:pPr defTabSz="1219170">
              <a:buClr>
                <a:srgbClr val="1A4731"/>
              </a:buClr>
              <a:buSzPts val="2000"/>
            </a:pPr>
            <a:r>
              <a:rPr lang="en-US" sz="2667" b="1" kern="0">
                <a:solidFill>
                  <a:srgbClr val="1A4731"/>
                </a:solidFill>
                <a:latin typeface="Calibri"/>
                <a:ea typeface="Calibri"/>
                <a:cs typeface="Calibri"/>
                <a:sym typeface="Calibri"/>
              </a:rPr>
              <a:t>Nos 3 priorités pour 2026–2028</a:t>
            </a:r>
            <a:endParaRPr sz="2667" kern="0">
              <a:solidFill>
                <a:srgbClr val="000000"/>
              </a:solidFill>
              <a:latin typeface="Calibri"/>
              <a:ea typeface="Calibri"/>
              <a:cs typeface="Calibri"/>
              <a:sym typeface="Calibri"/>
            </a:endParaRPr>
          </a:p>
        </p:txBody>
      </p:sp>
      <p:sp>
        <p:nvSpPr>
          <p:cNvPr id="224" name="Google Shape;224;p13"/>
          <p:cNvSpPr/>
          <p:nvPr/>
        </p:nvSpPr>
        <p:spPr>
          <a:xfrm>
            <a:off x="548640" y="877824"/>
            <a:ext cx="11094720" cy="36576"/>
          </a:xfrm>
          <a:prstGeom prst="rect">
            <a:avLst/>
          </a:prstGeom>
          <a:solidFill>
            <a:srgbClr val="4CAF73"/>
          </a:solidFill>
          <a:ln w="12700" cap="flat" cmpd="sng">
            <a:solidFill>
              <a:srgbClr val="4CAF73"/>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25" name="Google Shape;225;p13"/>
          <p:cNvSpPr/>
          <p:nvPr/>
        </p:nvSpPr>
        <p:spPr>
          <a:xfrm>
            <a:off x="1706880" y="999744"/>
            <a:ext cx="1036320" cy="1036320"/>
          </a:xfrm>
          <a:prstGeom prst="ellipse">
            <a:avLst/>
          </a:prstGeom>
          <a:solidFill>
            <a:srgbClr val="1D6B45"/>
          </a:solidFill>
          <a:ln w="12700" cap="flat" cmpd="sng">
            <a:solidFill>
              <a:srgbClr val="1D6B45"/>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26" name="Google Shape;226;p13"/>
          <p:cNvSpPr/>
          <p:nvPr/>
        </p:nvSpPr>
        <p:spPr>
          <a:xfrm>
            <a:off x="1706880" y="999744"/>
            <a:ext cx="1036320" cy="1036320"/>
          </a:xfrm>
          <a:prstGeom prst="rect">
            <a:avLst/>
          </a:prstGeom>
          <a:noFill/>
          <a:ln>
            <a:noFill/>
          </a:ln>
        </p:spPr>
        <p:txBody>
          <a:bodyPr spcFirstLastPara="1" wrap="square" lIns="0" tIns="0" rIns="0" bIns="0" anchor="ctr" anchorCtr="0">
            <a:noAutofit/>
          </a:bodyPr>
          <a:lstStyle/>
          <a:p>
            <a:pPr algn="ctr" defTabSz="1219170">
              <a:buClr>
                <a:srgbClr val="FFFFFF"/>
              </a:buClr>
              <a:buSzPts val="2200"/>
            </a:pPr>
            <a:r>
              <a:rPr lang="en-US" sz="2933" b="1" kern="0">
                <a:solidFill>
                  <a:srgbClr val="FFFFFF"/>
                </a:solidFill>
                <a:latin typeface="Calibri"/>
                <a:ea typeface="Calibri"/>
                <a:cs typeface="Calibri"/>
                <a:sym typeface="Calibri"/>
              </a:rPr>
              <a:t>1</a:t>
            </a:r>
            <a:endParaRPr sz="2933" kern="0">
              <a:solidFill>
                <a:srgbClr val="000000"/>
              </a:solidFill>
              <a:latin typeface="Calibri"/>
              <a:ea typeface="Calibri"/>
              <a:cs typeface="Calibri"/>
              <a:sym typeface="Calibri"/>
            </a:endParaRPr>
          </a:p>
        </p:txBody>
      </p:sp>
      <p:sp>
        <p:nvSpPr>
          <p:cNvPr id="227" name="Google Shape;227;p13"/>
          <p:cNvSpPr/>
          <p:nvPr/>
        </p:nvSpPr>
        <p:spPr>
          <a:xfrm>
            <a:off x="426720" y="2170176"/>
            <a:ext cx="3596640" cy="609600"/>
          </a:xfrm>
          <a:prstGeom prst="rect">
            <a:avLst/>
          </a:prstGeom>
          <a:noFill/>
          <a:ln>
            <a:noFill/>
          </a:ln>
        </p:spPr>
        <p:txBody>
          <a:bodyPr spcFirstLastPara="1" wrap="square" lIns="121900" tIns="60933" rIns="121900" bIns="60933" anchor="ctr" anchorCtr="0">
            <a:noAutofit/>
          </a:bodyPr>
          <a:lstStyle/>
          <a:p>
            <a:pPr algn="ctr" defTabSz="1219170">
              <a:buClr>
                <a:srgbClr val="1A4731"/>
              </a:buClr>
              <a:buSzPts val="1300"/>
            </a:pPr>
            <a:r>
              <a:rPr lang="en-US" sz="1733" b="1" kern="0">
                <a:solidFill>
                  <a:srgbClr val="1A4731"/>
                </a:solidFill>
                <a:latin typeface="Calibri"/>
                <a:ea typeface="Calibri"/>
                <a:cs typeface="Calibri"/>
                <a:sym typeface="Calibri"/>
              </a:rPr>
              <a:t>Finaliser et évaluer</a:t>
            </a:r>
            <a:endParaRPr sz="1733" kern="0">
              <a:solidFill>
                <a:srgbClr val="000000"/>
              </a:solidFill>
              <a:latin typeface="Calibri"/>
              <a:ea typeface="Calibri"/>
              <a:cs typeface="Calibri"/>
              <a:sym typeface="Calibri"/>
            </a:endParaRPr>
          </a:p>
        </p:txBody>
      </p:sp>
      <p:sp>
        <p:nvSpPr>
          <p:cNvPr id="228" name="Google Shape;228;p13"/>
          <p:cNvSpPr/>
          <p:nvPr/>
        </p:nvSpPr>
        <p:spPr>
          <a:xfrm>
            <a:off x="792480" y="2804160"/>
            <a:ext cx="2865120" cy="36576"/>
          </a:xfrm>
          <a:prstGeom prst="rect">
            <a:avLst/>
          </a:prstGeom>
          <a:solidFill>
            <a:srgbClr val="1D6B45"/>
          </a:solidFill>
          <a:ln w="12700" cap="flat" cmpd="sng">
            <a:solidFill>
              <a:srgbClr val="1D6B45"/>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29" name="Google Shape;229;p13"/>
          <p:cNvSpPr/>
          <p:nvPr/>
        </p:nvSpPr>
        <p:spPr>
          <a:xfrm>
            <a:off x="426720" y="2901696"/>
            <a:ext cx="3596640" cy="3230880"/>
          </a:xfrm>
          <a:prstGeom prst="rect">
            <a:avLst/>
          </a:prstGeom>
          <a:solidFill>
            <a:srgbClr val="FFFFFF"/>
          </a:solidFill>
          <a:ln w="12700" cap="flat" cmpd="sng">
            <a:solidFill>
              <a:srgbClr val="E2E8F0"/>
            </a:solidFill>
            <a:prstDash val="solid"/>
            <a:round/>
            <a:headEnd type="none" w="sm" len="sm"/>
            <a:tailEnd type="none" w="sm" len="sm"/>
          </a:ln>
          <a:effectLst>
            <a:outerShdw blurRad="101600" dist="25400" dir="8100000" algn="bl" rotWithShape="0">
              <a:srgbClr val="000000">
                <a:alpha val="10196"/>
              </a:srgbClr>
            </a:outerShd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30" name="Google Shape;230;p13"/>
          <p:cNvSpPr/>
          <p:nvPr/>
        </p:nvSpPr>
        <p:spPr>
          <a:xfrm>
            <a:off x="573024" y="3048000"/>
            <a:ext cx="3291840" cy="2926080"/>
          </a:xfrm>
          <a:prstGeom prst="rect">
            <a:avLst/>
          </a:prstGeom>
          <a:noFill/>
          <a:ln>
            <a:noFill/>
          </a:ln>
        </p:spPr>
        <p:txBody>
          <a:bodyPr spcFirstLastPara="1" wrap="square" lIns="121900" tIns="60933" rIns="121900" bIns="60933" anchor="t" anchorCtr="0">
            <a:noAutofit/>
          </a:bodyPr>
          <a:lstStyle/>
          <a:p>
            <a:pPr defTabSz="1219170">
              <a:buClr>
                <a:srgbClr val="1A1A1A"/>
              </a:buClr>
              <a:buSzPts val="1100"/>
            </a:pPr>
            <a:r>
              <a:rPr lang="en-US" sz="1467" kern="0">
                <a:solidFill>
                  <a:srgbClr val="1A1A1A"/>
                </a:solidFill>
                <a:latin typeface="Calibri"/>
                <a:ea typeface="Calibri"/>
                <a:cs typeface="Calibri"/>
                <a:sym typeface="Calibri"/>
              </a:rPr>
              <a:t>Bilan mi-parcours PCAET fin 2026</a:t>
            </a:r>
            <a:endParaRPr sz="1467" kern="0">
              <a:solidFill>
                <a:srgbClr val="1A1A1A"/>
              </a:solidFill>
              <a:latin typeface="Calibri"/>
              <a:ea typeface="Calibri"/>
              <a:cs typeface="Calibri"/>
              <a:sym typeface="Calibri"/>
            </a:endParaRPr>
          </a:p>
          <a:p>
            <a:pPr defTabSz="1219170">
              <a:buClr>
                <a:srgbClr val="1A1A1A"/>
              </a:buClr>
              <a:buSzPts val="1100"/>
            </a:pPr>
            <a:endParaRPr sz="1467" kern="0">
              <a:solidFill>
                <a:srgbClr val="1A1A1A"/>
              </a:solidFill>
              <a:latin typeface="Calibri"/>
              <a:ea typeface="Calibri"/>
              <a:cs typeface="Calibri"/>
              <a:sym typeface="Calibri"/>
            </a:endParaRPr>
          </a:p>
          <a:p>
            <a:pPr defTabSz="1219170">
              <a:buClr>
                <a:srgbClr val="1A1A1A"/>
              </a:buClr>
              <a:buSzPts val="1100"/>
            </a:pPr>
            <a:r>
              <a:rPr lang="en-US" sz="1467" kern="0">
                <a:solidFill>
                  <a:srgbClr val="1A1A1A"/>
                </a:solidFill>
                <a:latin typeface="Calibri"/>
                <a:ea typeface="Calibri"/>
                <a:cs typeface="Calibri"/>
                <a:sym typeface="Calibri"/>
              </a:rPr>
              <a:t>Ajustement du programme d'actions</a:t>
            </a:r>
            <a:endParaRPr sz="1467" kern="0">
              <a:solidFill>
                <a:srgbClr val="1A1A1A"/>
              </a:solidFill>
              <a:latin typeface="Calibri"/>
              <a:ea typeface="Calibri"/>
              <a:cs typeface="Calibri"/>
              <a:sym typeface="Calibri"/>
            </a:endParaRPr>
          </a:p>
          <a:p>
            <a:pPr defTabSz="1219170">
              <a:buClr>
                <a:srgbClr val="1A1A1A"/>
              </a:buClr>
              <a:buSzPts val="1100"/>
            </a:pPr>
            <a:endParaRPr sz="1467" kern="0">
              <a:solidFill>
                <a:srgbClr val="1A1A1A"/>
              </a:solidFill>
              <a:latin typeface="Calibri"/>
              <a:ea typeface="Calibri"/>
              <a:cs typeface="Calibri"/>
              <a:sym typeface="Calibri"/>
            </a:endParaRPr>
          </a:p>
          <a:p>
            <a:pPr defTabSz="1219170">
              <a:buClr>
                <a:srgbClr val="1A1A1A"/>
              </a:buClr>
              <a:buSzPts val="1100"/>
            </a:pPr>
            <a:r>
              <a:rPr lang="en-US" sz="1467" kern="0">
                <a:solidFill>
                  <a:srgbClr val="1A1A1A"/>
                </a:solidFill>
                <a:latin typeface="Calibri"/>
                <a:ea typeface="Calibri"/>
                <a:cs typeface="Calibri"/>
                <a:sym typeface="Calibri"/>
              </a:rPr>
              <a:t>Sécurisation des financements restants</a:t>
            </a:r>
            <a:endParaRPr sz="1467" kern="0">
              <a:solidFill>
                <a:srgbClr val="000000"/>
              </a:solidFill>
              <a:latin typeface="Calibri"/>
              <a:ea typeface="Calibri"/>
              <a:cs typeface="Calibri"/>
              <a:sym typeface="Calibri"/>
            </a:endParaRPr>
          </a:p>
        </p:txBody>
      </p:sp>
      <p:sp>
        <p:nvSpPr>
          <p:cNvPr id="231" name="Google Shape;231;p13"/>
          <p:cNvSpPr/>
          <p:nvPr/>
        </p:nvSpPr>
        <p:spPr>
          <a:xfrm>
            <a:off x="5547360" y="999744"/>
            <a:ext cx="1036320" cy="1036320"/>
          </a:xfrm>
          <a:prstGeom prst="ellipse">
            <a:avLst/>
          </a:prstGeom>
          <a:solidFill>
            <a:srgbClr val="2E7D52"/>
          </a:solidFill>
          <a:ln w="12700" cap="flat" cmpd="sng">
            <a:solidFill>
              <a:srgbClr val="2E7D52"/>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32" name="Google Shape;232;p13"/>
          <p:cNvSpPr/>
          <p:nvPr/>
        </p:nvSpPr>
        <p:spPr>
          <a:xfrm>
            <a:off x="5547360" y="999744"/>
            <a:ext cx="1036320" cy="1036320"/>
          </a:xfrm>
          <a:prstGeom prst="rect">
            <a:avLst/>
          </a:prstGeom>
          <a:noFill/>
          <a:ln>
            <a:noFill/>
          </a:ln>
        </p:spPr>
        <p:txBody>
          <a:bodyPr spcFirstLastPara="1" wrap="square" lIns="0" tIns="0" rIns="0" bIns="0" anchor="ctr" anchorCtr="0">
            <a:noAutofit/>
          </a:bodyPr>
          <a:lstStyle/>
          <a:p>
            <a:pPr algn="ctr" defTabSz="1219170">
              <a:buClr>
                <a:srgbClr val="FFFFFF"/>
              </a:buClr>
              <a:buSzPts val="2200"/>
            </a:pPr>
            <a:r>
              <a:rPr lang="en-US" sz="2933" b="1" kern="0">
                <a:solidFill>
                  <a:srgbClr val="FFFFFF"/>
                </a:solidFill>
                <a:latin typeface="Calibri"/>
                <a:ea typeface="Calibri"/>
                <a:cs typeface="Calibri"/>
                <a:sym typeface="Calibri"/>
              </a:rPr>
              <a:t>2</a:t>
            </a:r>
            <a:endParaRPr sz="2933" kern="0">
              <a:solidFill>
                <a:srgbClr val="000000"/>
              </a:solidFill>
              <a:latin typeface="Calibri"/>
              <a:ea typeface="Calibri"/>
              <a:cs typeface="Calibri"/>
              <a:sym typeface="Calibri"/>
            </a:endParaRPr>
          </a:p>
        </p:txBody>
      </p:sp>
      <p:sp>
        <p:nvSpPr>
          <p:cNvPr id="233" name="Google Shape;233;p13"/>
          <p:cNvSpPr/>
          <p:nvPr/>
        </p:nvSpPr>
        <p:spPr>
          <a:xfrm>
            <a:off x="4267200" y="2170176"/>
            <a:ext cx="3596640" cy="609600"/>
          </a:xfrm>
          <a:prstGeom prst="rect">
            <a:avLst/>
          </a:prstGeom>
          <a:noFill/>
          <a:ln>
            <a:noFill/>
          </a:ln>
        </p:spPr>
        <p:txBody>
          <a:bodyPr spcFirstLastPara="1" wrap="square" lIns="121900" tIns="60933" rIns="121900" bIns="60933" anchor="ctr" anchorCtr="0">
            <a:noAutofit/>
          </a:bodyPr>
          <a:lstStyle/>
          <a:p>
            <a:pPr algn="ctr" defTabSz="1219170">
              <a:buClr>
                <a:srgbClr val="1A4731"/>
              </a:buClr>
              <a:buSzPts val="1300"/>
            </a:pPr>
            <a:r>
              <a:rPr lang="en-US" sz="1733" b="1" kern="0">
                <a:solidFill>
                  <a:srgbClr val="1A4731"/>
                </a:solidFill>
                <a:latin typeface="Calibri"/>
                <a:ea typeface="Calibri"/>
                <a:cs typeface="Calibri"/>
                <a:sym typeface="Calibri"/>
              </a:rPr>
              <a:t>Amplifier la mobilisation</a:t>
            </a:r>
            <a:endParaRPr sz="1733" kern="0">
              <a:solidFill>
                <a:srgbClr val="000000"/>
              </a:solidFill>
              <a:latin typeface="Calibri"/>
              <a:ea typeface="Calibri"/>
              <a:cs typeface="Calibri"/>
              <a:sym typeface="Calibri"/>
            </a:endParaRPr>
          </a:p>
        </p:txBody>
      </p:sp>
      <p:sp>
        <p:nvSpPr>
          <p:cNvPr id="234" name="Google Shape;234;p13"/>
          <p:cNvSpPr/>
          <p:nvPr/>
        </p:nvSpPr>
        <p:spPr>
          <a:xfrm>
            <a:off x="4632960" y="2804160"/>
            <a:ext cx="2865120" cy="36576"/>
          </a:xfrm>
          <a:prstGeom prst="rect">
            <a:avLst/>
          </a:prstGeom>
          <a:solidFill>
            <a:srgbClr val="2E7D52"/>
          </a:solidFill>
          <a:ln w="12700" cap="flat" cmpd="sng">
            <a:solidFill>
              <a:srgbClr val="2E7D52"/>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35" name="Google Shape;235;p13"/>
          <p:cNvSpPr/>
          <p:nvPr/>
        </p:nvSpPr>
        <p:spPr>
          <a:xfrm>
            <a:off x="4267200" y="2901696"/>
            <a:ext cx="3596640" cy="3230880"/>
          </a:xfrm>
          <a:prstGeom prst="rect">
            <a:avLst/>
          </a:prstGeom>
          <a:solidFill>
            <a:srgbClr val="FFFFFF"/>
          </a:solidFill>
          <a:ln w="12700" cap="flat" cmpd="sng">
            <a:solidFill>
              <a:srgbClr val="E2E8F0"/>
            </a:solidFill>
            <a:prstDash val="solid"/>
            <a:round/>
            <a:headEnd type="none" w="sm" len="sm"/>
            <a:tailEnd type="none" w="sm" len="sm"/>
          </a:ln>
          <a:effectLst>
            <a:outerShdw blurRad="101600" dist="25400" dir="8100000" algn="bl" rotWithShape="0">
              <a:srgbClr val="000000">
                <a:alpha val="10196"/>
              </a:srgbClr>
            </a:outerShd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36" name="Google Shape;236;p13"/>
          <p:cNvSpPr/>
          <p:nvPr/>
        </p:nvSpPr>
        <p:spPr>
          <a:xfrm>
            <a:off x="4413504" y="3048000"/>
            <a:ext cx="3291840" cy="2926080"/>
          </a:xfrm>
          <a:prstGeom prst="rect">
            <a:avLst/>
          </a:prstGeom>
          <a:noFill/>
          <a:ln>
            <a:noFill/>
          </a:ln>
        </p:spPr>
        <p:txBody>
          <a:bodyPr spcFirstLastPara="1" wrap="square" lIns="121900" tIns="60933" rIns="121900" bIns="60933" anchor="t" anchorCtr="0">
            <a:noAutofit/>
          </a:bodyPr>
          <a:lstStyle/>
          <a:p>
            <a:pPr defTabSz="1219170">
              <a:buClr>
                <a:srgbClr val="1A1A1A"/>
              </a:buClr>
              <a:buSzPts val="1100"/>
            </a:pPr>
            <a:r>
              <a:rPr lang="en-US" sz="1467" kern="0">
                <a:solidFill>
                  <a:srgbClr val="1A1A1A"/>
                </a:solidFill>
                <a:latin typeface="Calibri"/>
                <a:ea typeface="Calibri"/>
                <a:cs typeface="Calibri"/>
                <a:sym typeface="Calibri"/>
              </a:rPr>
              <a:t>Relais communaux renforcés</a:t>
            </a:r>
            <a:endParaRPr sz="1467" kern="0">
              <a:solidFill>
                <a:srgbClr val="1A1A1A"/>
              </a:solidFill>
              <a:latin typeface="Calibri"/>
              <a:ea typeface="Calibri"/>
              <a:cs typeface="Calibri"/>
              <a:sym typeface="Calibri"/>
            </a:endParaRPr>
          </a:p>
          <a:p>
            <a:pPr defTabSz="1219170">
              <a:buClr>
                <a:srgbClr val="1A1A1A"/>
              </a:buClr>
              <a:buSzPts val="1100"/>
            </a:pPr>
            <a:endParaRPr sz="1467" kern="0">
              <a:solidFill>
                <a:srgbClr val="1A1A1A"/>
              </a:solidFill>
              <a:latin typeface="Calibri"/>
              <a:ea typeface="Calibri"/>
              <a:cs typeface="Calibri"/>
              <a:sym typeface="Calibri"/>
            </a:endParaRPr>
          </a:p>
          <a:p>
            <a:pPr defTabSz="1219170">
              <a:buClr>
                <a:srgbClr val="1A1A1A"/>
              </a:buClr>
              <a:buSzPts val="1100"/>
            </a:pPr>
            <a:r>
              <a:rPr lang="en-US" sz="1467" kern="0">
                <a:solidFill>
                  <a:srgbClr val="1A1A1A"/>
                </a:solidFill>
                <a:latin typeface="Calibri"/>
                <a:ea typeface="Calibri"/>
                <a:cs typeface="Calibri"/>
                <a:sym typeface="Calibri"/>
              </a:rPr>
              <a:t>Collectif énergie citoyenne</a:t>
            </a:r>
            <a:endParaRPr sz="1467" kern="0">
              <a:solidFill>
                <a:srgbClr val="1A1A1A"/>
              </a:solidFill>
              <a:latin typeface="Calibri"/>
              <a:ea typeface="Calibri"/>
              <a:cs typeface="Calibri"/>
              <a:sym typeface="Calibri"/>
            </a:endParaRPr>
          </a:p>
          <a:p>
            <a:pPr defTabSz="1219170">
              <a:buClr>
                <a:srgbClr val="1A1A1A"/>
              </a:buClr>
              <a:buSzPts val="1100"/>
            </a:pPr>
            <a:endParaRPr sz="1467" kern="0">
              <a:solidFill>
                <a:srgbClr val="1A1A1A"/>
              </a:solidFill>
              <a:latin typeface="Calibri"/>
              <a:ea typeface="Calibri"/>
              <a:cs typeface="Calibri"/>
              <a:sym typeface="Calibri"/>
            </a:endParaRPr>
          </a:p>
          <a:p>
            <a:pPr defTabSz="1219170">
              <a:buClr>
                <a:srgbClr val="1A1A1A"/>
              </a:buClr>
              <a:buSzPts val="1100"/>
            </a:pPr>
            <a:r>
              <a:rPr lang="en-US" sz="1467" kern="0">
                <a:solidFill>
                  <a:srgbClr val="1A1A1A"/>
                </a:solidFill>
                <a:latin typeface="Calibri"/>
                <a:ea typeface="Calibri"/>
                <a:cs typeface="Calibri"/>
                <a:sym typeface="Calibri"/>
              </a:rPr>
              <a:t>Formation des élus et agents communaux et intercommunaux</a:t>
            </a:r>
            <a:endParaRPr sz="1467" kern="0">
              <a:solidFill>
                <a:srgbClr val="1A1A1A"/>
              </a:solidFill>
              <a:latin typeface="Calibri"/>
              <a:ea typeface="Calibri"/>
              <a:cs typeface="Calibri"/>
              <a:sym typeface="Calibri"/>
            </a:endParaRPr>
          </a:p>
          <a:p>
            <a:pPr defTabSz="1219170">
              <a:buClr>
                <a:srgbClr val="1A1A1A"/>
              </a:buClr>
              <a:buSzPts val="1100"/>
            </a:pPr>
            <a:endParaRPr sz="1467" kern="0">
              <a:solidFill>
                <a:srgbClr val="1A1A1A"/>
              </a:solidFill>
              <a:latin typeface="Calibri"/>
              <a:ea typeface="Calibri"/>
              <a:cs typeface="Calibri"/>
              <a:sym typeface="Calibri"/>
            </a:endParaRPr>
          </a:p>
          <a:p>
            <a:pPr defTabSz="1219170">
              <a:buClr>
                <a:srgbClr val="1A1A1A"/>
              </a:buClr>
              <a:buSzPts val="1100"/>
            </a:pPr>
            <a:r>
              <a:rPr lang="en-US" sz="1467" kern="0">
                <a:solidFill>
                  <a:srgbClr val="1A1A1A"/>
                </a:solidFill>
                <a:latin typeface="Calibri"/>
                <a:ea typeface="Calibri"/>
                <a:cs typeface="Calibri"/>
                <a:sym typeface="Calibri"/>
              </a:rPr>
              <a:t>Partenariats économiques consolidés</a:t>
            </a:r>
            <a:endParaRPr sz="1467" kern="0">
              <a:solidFill>
                <a:srgbClr val="000000"/>
              </a:solidFill>
              <a:latin typeface="Calibri"/>
              <a:ea typeface="Calibri"/>
              <a:cs typeface="Calibri"/>
              <a:sym typeface="Calibri"/>
            </a:endParaRPr>
          </a:p>
        </p:txBody>
      </p:sp>
      <p:sp>
        <p:nvSpPr>
          <p:cNvPr id="237" name="Google Shape;237;p13"/>
          <p:cNvSpPr/>
          <p:nvPr/>
        </p:nvSpPr>
        <p:spPr>
          <a:xfrm>
            <a:off x="9387840" y="999744"/>
            <a:ext cx="1036320" cy="1036320"/>
          </a:xfrm>
          <a:prstGeom prst="ellipse">
            <a:avLst/>
          </a:prstGeom>
          <a:solidFill>
            <a:srgbClr val="4CAF73"/>
          </a:solidFill>
          <a:ln w="12700" cap="flat" cmpd="sng">
            <a:solidFill>
              <a:srgbClr val="4CAF73"/>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38" name="Google Shape;238;p13"/>
          <p:cNvSpPr/>
          <p:nvPr/>
        </p:nvSpPr>
        <p:spPr>
          <a:xfrm>
            <a:off x="9387840" y="999744"/>
            <a:ext cx="1036320" cy="1036320"/>
          </a:xfrm>
          <a:prstGeom prst="rect">
            <a:avLst/>
          </a:prstGeom>
          <a:noFill/>
          <a:ln>
            <a:noFill/>
          </a:ln>
        </p:spPr>
        <p:txBody>
          <a:bodyPr spcFirstLastPara="1" wrap="square" lIns="0" tIns="0" rIns="0" bIns="0" anchor="ctr" anchorCtr="0">
            <a:noAutofit/>
          </a:bodyPr>
          <a:lstStyle/>
          <a:p>
            <a:pPr algn="ctr" defTabSz="1219170">
              <a:buClr>
                <a:srgbClr val="FFFFFF"/>
              </a:buClr>
              <a:buSzPts val="2200"/>
            </a:pPr>
            <a:r>
              <a:rPr lang="en-US" sz="2933" b="1" kern="0">
                <a:solidFill>
                  <a:srgbClr val="FFFFFF"/>
                </a:solidFill>
                <a:latin typeface="Calibri"/>
                <a:ea typeface="Calibri"/>
                <a:cs typeface="Calibri"/>
                <a:sym typeface="Calibri"/>
              </a:rPr>
              <a:t>3</a:t>
            </a:r>
            <a:endParaRPr sz="2933" kern="0">
              <a:solidFill>
                <a:srgbClr val="000000"/>
              </a:solidFill>
              <a:latin typeface="Calibri"/>
              <a:ea typeface="Calibri"/>
              <a:cs typeface="Calibri"/>
              <a:sym typeface="Calibri"/>
            </a:endParaRPr>
          </a:p>
        </p:txBody>
      </p:sp>
      <p:sp>
        <p:nvSpPr>
          <p:cNvPr id="239" name="Google Shape;239;p13"/>
          <p:cNvSpPr/>
          <p:nvPr/>
        </p:nvSpPr>
        <p:spPr>
          <a:xfrm>
            <a:off x="8107680" y="2170176"/>
            <a:ext cx="3596640" cy="609600"/>
          </a:xfrm>
          <a:prstGeom prst="rect">
            <a:avLst/>
          </a:prstGeom>
          <a:noFill/>
          <a:ln>
            <a:noFill/>
          </a:ln>
        </p:spPr>
        <p:txBody>
          <a:bodyPr spcFirstLastPara="1" wrap="square" lIns="121900" tIns="60933" rIns="121900" bIns="60933" anchor="ctr" anchorCtr="0">
            <a:noAutofit/>
          </a:bodyPr>
          <a:lstStyle/>
          <a:p>
            <a:pPr algn="ctr" defTabSz="1219170">
              <a:buClr>
                <a:srgbClr val="1A4731"/>
              </a:buClr>
              <a:buSzPts val="1300"/>
            </a:pPr>
            <a:r>
              <a:rPr lang="en-US" sz="1733" b="1" kern="0">
                <a:solidFill>
                  <a:srgbClr val="1A4731"/>
                </a:solidFill>
                <a:latin typeface="Calibri"/>
                <a:ea typeface="Calibri"/>
                <a:cs typeface="Calibri"/>
                <a:sym typeface="Calibri"/>
              </a:rPr>
              <a:t>Anticiper l'après-CRTE</a:t>
            </a:r>
            <a:endParaRPr sz="1733" kern="0">
              <a:solidFill>
                <a:srgbClr val="000000"/>
              </a:solidFill>
              <a:latin typeface="Calibri"/>
              <a:ea typeface="Calibri"/>
              <a:cs typeface="Calibri"/>
              <a:sym typeface="Calibri"/>
            </a:endParaRPr>
          </a:p>
        </p:txBody>
      </p:sp>
      <p:sp>
        <p:nvSpPr>
          <p:cNvPr id="240" name="Google Shape;240;p13"/>
          <p:cNvSpPr/>
          <p:nvPr/>
        </p:nvSpPr>
        <p:spPr>
          <a:xfrm>
            <a:off x="8473440" y="2804160"/>
            <a:ext cx="2865120" cy="36576"/>
          </a:xfrm>
          <a:prstGeom prst="rect">
            <a:avLst/>
          </a:prstGeom>
          <a:solidFill>
            <a:srgbClr val="4CAF73"/>
          </a:solidFill>
          <a:ln w="12700" cap="flat" cmpd="sng">
            <a:solidFill>
              <a:srgbClr val="4CAF73"/>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41" name="Google Shape;241;p13"/>
          <p:cNvSpPr/>
          <p:nvPr/>
        </p:nvSpPr>
        <p:spPr>
          <a:xfrm>
            <a:off x="8107680" y="2901696"/>
            <a:ext cx="3596640" cy="3230880"/>
          </a:xfrm>
          <a:prstGeom prst="rect">
            <a:avLst/>
          </a:prstGeom>
          <a:solidFill>
            <a:srgbClr val="FFFFFF"/>
          </a:solidFill>
          <a:ln w="12700" cap="flat" cmpd="sng">
            <a:solidFill>
              <a:srgbClr val="E2E8F0"/>
            </a:solidFill>
            <a:prstDash val="solid"/>
            <a:round/>
            <a:headEnd type="none" w="sm" len="sm"/>
            <a:tailEnd type="none" w="sm" len="sm"/>
          </a:ln>
          <a:effectLst>
            <a:outerShdw blurRad="101600" dist="25400" dir="8100000" algn="bl" rotWithShape="0">
              <a:srgbClr val="000000">
                <a:alpha val="10196"/>
              </a:srgbClr>
            </a:outerShd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42" name="Google Shape;242;p13"/>
          <p:cNvSpPr/>
          <p:nvPr/>
        </p:nvSpPr>
        <p:spPr>
          <a:xfrm>
            <a:off x="8253984" y="3048000"/>
            <a:ext cx="3291840" cy="2926080"/>
          </a:xfrm>
          <a:prstGeom prst="rect">
            <a:avLst/>
          </a:prstGeom>
          <a:noFill/>
          <a:ln>
            <a:noFill/>
          </a:ln>
        </p:spPr>
        <p:txBody>
          <a:bodyPr spcFirstLastPara="1" wrap="square" lIns="121900" tIns="60933" rIns="121900" bIns="60933" anchor="t" anchorCtr="0">
            <a:noAutofit/>
          </a:bodyPr>
          <a:lstStyle/>
          <a:p>
            <a:pPr defTabSz="1219170">
              <a:buClr>
                <a:srgbClr val="1A1A1A"/>
              </a:buClr>
              <a:buSzPts val="1100"/>
            </a:pPr>
            <a:r>
              <a:rPr lang="en-US" sz="1467" kern="0">
                <a:solidFill>
                  <a:srgbClr val="1A1A1A"/>
                </a:solidFill>
                <a:latin typeface="Calibri"/>
                <a:ea typeface="Calibri"/>
                <a:cs typeface="Calibri"/>
                <a:sym typeface="Calibri"/>
              </a:rPr>
              <a:t>La CCBN maintient sa dynamique sans attendre la nouvelle contractualisation</a:t>
            </a:r>
            <a:endParaRPr sz="1467" kern="0">
              <a:solidFill>
                <a:srgbClr val="1A1A1A"/>
              </a:solidFill>
              <a:latin typeface="Calibri"/>
              <a:ea typeface="Calibri"/>
              <a:cs typeface="Calibri"/>
              <a:sym typeface="Calibri"/>
            </a:endParaRPr>
          </a:p>
          <a:p>
            <a:pPr defTabSz="1219170">
              <a:buClr>
                <a:srgbClr val="1A1A1A"/>
              </a:buClr>
              <a:buSzPts val="1100"/>
            </a:pPr>
            <a:endParaRPr sz="1467" kern="0">
              <a:solidFill>
                <a:srgbClr val="1A1A1A"/>
              </a:solidFill>
              <a:latin typeface="Calibri"/>
              <a:ea typeface="Calibri"/>
              <a:cs typeface="Calibri"/>
              <a:sym typeface="Calibri"/>
            </a:endParaRPr>
          </a:p>
          <a:p>
            <a:pPr defTabSz="1219170">
              <a:buClr>
                <a:srgbClr val="1A1A1A"/>
              </a:buClr>
              <a:buSzPts val="1100"/>
            </a:pPr>
            <a:r>
              <a:rPr lang="en-US" sz="1467" kern="0">
                <a:solidFill>
                  <a:srgbClr val="1A1A1A"/>
                </a:solidFill>
                <a:latin typeface="Calibri"/>
                <a:ea typeface="Calibri"/>
                <a:cs typeface="Calibri"/>
                <a:sym typeface="Calibri"/>
              </a:rPr>
              <a:t>Positionnement sur les nouveaux outils de l'État</a:t>
            </a:r>
            <a:endParaRPr sz="1467" kern="0">
              <a:solidFill>
                <a:srgbClr val="000000"/>
              </a:solidFill>
              <a:latin typeface="Calibri"/>
              <a:ea typeface="Calibri"/>
              <a:cs typeface="Calibri"/>
              <a:sym typeface="Calibri"/>
            </a:endParaRPr>
          </a:p>
          <a:p>
            <a:pPr defTabSz="1219170">
              <a:buClr>
                <a:srgbClr val="1A1A1A"/>
              </a:buClr>
              <a:buSzPts val="1100"/>
            </a:pPr>
            <a:endParaRPr sz="1467" kern="0">
              <a:solidFill>
                <a:srgbClr val="1A1A1A"/>
              </a:solidFill>
              <a:latin typeface="Calibri"/>
              <a:ea typeface="Calibri"/>
              <a:cs typeface="Calibri"/>
              <a:sym typeface="Calibri"/>
            </a:endParaRPr>
          </a:p>
          <a:p>
            <a:pPr defTabSz="1219170">
              <a:buClr>
                <a:srgbClr val="1A1A1A"/>
              </a:buClr>
              <a:buSzPts val="1100"/>
            </a:pPr>
            <a:r>
              <a:rPr lang="en-US" sz="1467" kern="0">
                <a:solidFill>
                  <a:srgbClr val="1A1A1A"/>
                </a:solidFill>
                <a:latin typeface="Calibri"/>
                <a:ea typeface="Calibri"/>
                <a:cs typeface="Calibri"/>
                <a:sym typeface="Calibri"/>
              </a:rPr>
              <a:t>Continuité des projets engagés</a:t>
            </a:r>
            <a:endParaRPr sz="1467" kern="0">
              <a:solidFill>
                <a:srgbClr val="000000"/>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9FAFB"/>
        </a:solidFill>
        <a:effectLst/>
      </p:bgPr>
    </p:bg>
    <p:spTree>
      <p:nvGrpSpPr>
        <p:cNvPr id="1" name="Shape 248"/>
        <p:cNvGrpSpPr/>
        <p:nvPr/>
      </p:nvGrpSpPr>
      <p:grpSpPr>
        <a:xfrm>
          <a:off x="0" y="0"/>
          <a:ext cx="0" cy="0"/>
          <a:chOff x="0" y="0"/>
          <a:chExt cx="0" cy="0"/>
        </a:xfrm>
      </p:grpSpPr>
      <p:sp>
        <p:nvSpPr>
          <p:cNvPr id="249" name="Google Shape;249;p14"/>
          <p:cNvSpPr/>
          <p:nvPr/>
        </p:nvSpPr>
        <p:spPr>
          <a:xfrm>
            <a:off x="0" y="0"/>
            <a:ext cx="12192000" cy="97536"/>
          </a:xfrm>
          <a:prstGeom prst="rect">
            <a:avLst/>
          </a:prstGeom>
          <a:solidFill>
            <a:srgbClr val="1D6B45"/>
          </a:solidFill>
          <a:ln w="12700" cap="flat" cmpd="sng">
            <a:solidFill>
              <a:srgbClr val="1D6B45"/>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50" name="Google Shape;250;p14"/>
          <p:cNvSpPr/>
          <p:nvPr/>
        </p:nvSpPr>
        <p:spPr>
          <a:xfrm>
            <a:off x="548640" y="170688"/>
            <a:ext cx="11094720" cy="670560"/>
          </a:xfrm>
          <a:prstGeom prst="rect">
            <a:avLst/>
          </a:prstGeom>
          <a:noFill/>
          <a:ln>
            <a:noFill/>
          </a:ln>
        </p:spPr>
        <p:txBody>
          <a:bodyPr spcFirstLastPara="1" wrap="square" lIns="0" tIns="0" rIns="0" bIns="0" anchor="ctr" anchorCtr="0">
            <a:noAutofit/>
          </a:bodyPr>
          <a:lstStyle/>
          <a:p>
            <a:pPr defTabSz="1219170">
              <a:buClr>
                <a:srgbClr val="1A4731"/>
              </a:buClr>
              <a:buSzPts val="2000"/>
            </a:pPr>
            <a:r>
              <a:rPr lang="en-US" sz="2667" b="1" kern="0">
                <a:solidFill>
                  <a:srgbClr val="1A4731"/>
                </a:solidFill>
                <a:latin typeface="Calibri"/>
                <a:ea typeface="Calibri"/>
                <a:cs typeface="Calibri"/>
                <a:sym typeface="Calibri"/>
              </a:rPr>
              <a:t>Le calendrier 2026 d'un coup d'œil</a:t>
            </a:r>
            <a:endParaRPr sz="2667" kern="0">
              <a:solidFill>
                <a:srgbClr val="000000"/>
              </a:solidFill>
              <a:latin typeface="Calibri"/>
              <a:ea typeface="Calibri"/>
              <a:cs typeface="Calibri"/>
              <a:sym typeface="Calibri"/>
            </a:endParaRPr>
          </a:p>
        </p:txBody>
      </p:sp>
      <p:sp>
        <p:nvSpPr>
          <p:cNvPr id="251" name="Google Shape;251;p14"/>
          <p:cNvSpPr/>
          <p:nvPr/>
        </p:nvSpPr>
        <p:spPr>
          <a:xfrm>
            <a:off x="548640" y="877824"/>
            <a:ext cx="11094720" cy="36576"/>
          </a:xfrm>
          <a:prstGeom prst="rect">
            <a:avLst/>
          </a:prstGeom>
          <a:solidFill>
            <a:srgbClr val="4CAF73"/>
          </a:solidFill>
          <a:ln w="12700" cap="flat" cmpd="sng">
            <a:solidFill>
              <a:srgbClr val="4CAF73"/>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52" name="Google Shape;252;p14"/>
          <p:cNvSpPr/>
          <p:nvPr/>
        </p:nvSpPr>
        <p:spPr>
          <a:xfrm>
            <a:off x="548640" y="1036320"/>
            <a:ext cx="1584960" cy="633984"/>
          </a:xfrm>
          <a:prstGeom prst="rect">
            <a:avLst/>
          </a:prstGeom>
          <a:solidFill>
            <a:srgbClr val="1D6B45"/>
          </a:solidFill>
          <a:ln w="12700" cap="flat" cmpd="sng">
            <a:solidFill>
              <a:srgbClr val="1D6B45"/>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53" name="Google Shape;253;p14"/>
          <p:cNvSpPr/>
          <p:nvPr/>
        </p:nvSpPr>
        <p:spPr>
          <a:xfrm>
            <a:off x="548640" y="1036320"/>
            <a:ext cx="1584960" cy="633984"/>
          </a:xfrm>
          <a:prstGeom prst="rect">
            <a:avLst/>
          </a:prstGeom>
          <a:noFill/>
          <a:ln>
            <a:noFill/>
          </a:ln>
        </p:spPr>
        <p:txBody>
          <a:bodyPr spcFirstLastPara="1" wrap="square" lIns="0" tIns="0" rIns="0" bIns="0" anchor="ctr" anchorCtr="0">
            <a:noAutofit/>
          </a:bodyPr>
          <a:lstStyle/>
          <a:p>
            <a:pPr algn="ctr" defTabSz="1219170">
              <a:buClr>
                <a:srgbClr val="FFFFFF"/>
              </a:buClr>
              <a:buSzPts val="1050"/>
            </a:pPr>
            <a:r>
              <a:rPr lang="en-US" sz="1400" b="1" kern="0">
                <a:solidFill>
                  <a:srgbClr val="FFFFFF"/>
                </a:solidFill>
                <a:latin typeface="Calibri"/>
                <a:ea typeface="Calibri"/>
                <a:cs typeface="Calibri"/>
                <a:sym typeface="Calibri"/>
              </a:rPr>
              <a:t>28 mai</a:t>
            </a:r>
            <a:endParaRPr sz="1400" kern="0">
              <a:solidFill>
                <a:srgbClr val="000000"/>
              </a:solidFill>
              <a:latin typeface="Calibri"/>
              <a:ea typeface="Calibri"/>
              <a:cs typeface="Calibri"/>
              <a:sym typeface="Calibri"/>
            </a:endParaRPr>
          </a:p>
        </p:txBody>
      </p:sp>
      <p:sp>
        <p:nvSpPr>
          <p:cNvPr id="254" name="Google Shape;254;p14"/>
          <p:cNvSpPr/>
          <p:nvPr/>
        </p:nvSpPr>
        <p:spPr>
          <a:xfrm>
            <a:off x="2218944" y="1133856"/>
            <a:ext cx="6705600" cy="463296"/>
          </a:xfrm>
          <a:prstGeom prst="rect">
            <a:avLst/>
          </a:prstGeom>
          <a:solidFill>
            <a:srgbClr val="FFFFFF"/>
          </a:solidFill>
          <a:ln w="12700" cap="flat" cmpd="sng">
            <a:solidFill>
              <a:srgbClr val="E2E8F0"/>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55" name="Google Shape;255;p14"/>
          <p:cNvSpPr/>
          <p:nvPr/>
        </p:nvSpPr>
        <p:spPr>
          <a:xfrm>
            <a:off x="2316480" y="1133856"/>
            <a:ext cx="6583680" cy="463296"/>
          </a:xfrm>
          <a:prstGeom prst="rect">
            <a:avLst/>
          </a:prstGeom>
          <a:noFill/>
          <a:ln>
            <a:noFill/>
          </a:ln>
        </p:spPr>
        <p:txBody>
          <a:bodyPr spcFirstLastPara="1" wrap="square" lIns="121900" tIns="60933" rIns="121900" bIns="60933" anchor="ctr" anchorCtr="0">
            <a:noAutofit/>
          </a:bodyPr>
          <a:lstStyle/>
          <a:p>
            <a:pPr defTabSz="1219170">
              <a:buClr>
                <a:srgbClr val="1A1A1A"/>
              </a:buClr>
              <a:buSzPts val="1100"/>
            </a:pPr>
            <a:r>
              <a:rPr lang="en-US" sz="1467" b="1" kern="0">
                <a:solidFill>
                  <a:srgbClr val="1A1A1A"/>
                </a:solidFill>
                <a:latin typeface="Calibri"/>
                <a:ea typeface="Calibri"/>
                <a:cs typeface="Calibri"/>
                <a:sym typeface="Calibri"/>
              </a:rPr>
              <a:t>Forum des EnR – Mormant</a:t>
            </a:r>
            <a:endParaRPr sz="1467" kern="0">
              <a:solidFill>
                <a:srgbClr val="000000"/>
              </a:solidFill>
              <a:latin typeface="Calibri"/>
              <a:ea typeface="Calibri"/>
              <a:cs typeface="Calibri"/>
              <a:sym typeface="Calibri"/>
            </a:endParaRPr>
          </a:p>
        </p:txBody>
      </p:sp>
      <p:sp>
        <p:nvSpPr>
          <p:cNvPr id="256" name="Google Shape;256;p14"/>
          <p:cNvSpPr/>
          <p:nvPr/>
        </p:nvSpPr>
        <p:spPr>
          <a:xfrm>
            <a:off x="9022080" y="1133856"/>
            <a:ext cx="2621280" cy="463296"/>
          </a:xfrm>
          <a:prstGeom prst="rect">
            <a:avLst/>
          </a:prstGeom>
          <a:noFill/>
          <a:ln>
            <a:noFill/>
          </a:ln>
        </p:spPr>
        <p:txBody>
          <a:bodyPr spcFirstLastPara="1" wrap="square" lIns="121900" tIns="60933" rIns="121900" bIns="60933" anchor="ctr" anchorCtr="0">
            <a:noAutofit/>
          </a:bodyPr>
          <a:lstStyle/>
          <a:p>
            <a:pPr defTabSz="1219170">
              <a:buClr>
                <a:srgbClr val="6B7280"/>
              </a:buClr>
              <a:buSzPts val="950"/>
            </a:pPr>
            <a:r>
              <a:rPr lang="en-US" sz="1267" i="1" kern="0">
                <a:solidFill>
                  <a:srgbClr val="6B7280"/>
                </a:solidFill>
                <a:latin typeface="Calibri"/>
                <a:ea typeface="Calibri"/>
                <a:cs typeface="Calibri"/>
                <a:sym typeface="Calibri"/>
              </a:rPr>
              <a:t>Élus, porteurs de projets, partenaires</a:t>
            </a:r>
            <a:endParaRPr sz="1267" kern="0">
              <a:solidFill>
                <a:srgbClr val="000000"/>
              </a:solidFill>
              <a:latin typeface="Calibri"/>
              <a:ea typeface="Calibri"/>
              <a:cs typeface="Calibri"/>
              <a:sym typeface="Calibri"/>
            </a:endParaRPr>
          </a:p>
        </p:txBody>
      </p:sp>
      <p:sp>
        <p:nvSpPr>
          <p:cNvPr id="257" name="Google Shape;257;p14"/>
          <p:cNvSpPr/>
          <p:nvPr/>
        </p:nvSpPr>
        <p:spPr>
          <a:xfrm>
            <a:off x="548640" y="1828800"/>
            <a:ext cx="1584960" cy="633984"/>
          </a:xfrm>
          <a:prstGeom prst="rect">
            <a:avLst/>
          </a:prstGeom>
          <a:solidFill>
            <a:srgbClr val="2E7D52"/>
          </a:solidFill>
          <a:ln w="12700" cap="flat" cmpd="sng">
            <a:solidFill>
              <a:srgbClr val="2E7D52"/>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58" name="Google Shape;258;p14"/>
          <p:cNvSpPr/>
          <p:nvPr/>
        </p:nvSpPr>
        <p:spPr>
          <a:xfrm>
            <a:off x="548640" y="1828800"/>
            <a:ext cx="1584960" cy="633984"/>
          </a:xfrm>
          <a:prstGeom prst="rect">
            <a:avLst/>
          </a:prstGeom>
          <a:noFill/>
          <a:ln>
            <a:noFill/>
          </a:ln>
        </p:spPr>
        <p:txBody>
          <a:bodyPr spcFirstLastPara="1" wrap="square" lIns="0" tIns="0" rIns="0" bIns="0" anchor="ctr" anchorCtr="0">
            <a:noAutofit/>
          </a:bodyPr>
          <a:lstStyle/>
          <a:p>
            <a:pPr algn="ctr" defTabSz="1219170">
              <a:buClr>
                <a:srgbClr val="FFFFFF"/>
              </a:buClr>
              <a:buSzPts val="1050"/>
            </a:pPr>
            <a:r>
              <a:rPr lang="en-US" sz="1400" b="1" kern="0">
                <a:solidFill>
                  <a:srgbClr val="FFFFFF"/>
                </a:solidFill>
                <a:latin typeface="Calibri"/>
                <a:ea typeface="Calibri"/>
                <a:cs typeface="Calibri"/>
                <a:sym typeface="Calibri"/>
              </a:rPr>
              <a:t>5 juin</a:t>
            </a:r>
            <a:endParaRPr sz="1400" kern="0">
              <a:solidFill>
                <a:srgbClr val="000000"/>
              </a:solidFill>
              <a:latin typeface="Calibri"/>
              <a:ea typeface="Calibri"/>
              <a:cs typeface="Calibri"/>
              <a:sym typeface="Calibri"/>
            </a:endParaRPr>
          </a:p>
        </p:txBody>
      </p:sp>
      <p:sp>
        <p:nvSpPr>
          <p:cNvPr id="259" name="Google Shape;259;p14"/>
          <p:cNvSpPr/>
          <p:nvPr/>
        </p:nvSpPr>
        <p:spPr>
          <a:xfrm>
            <a:off x="2218944" y="1926336"/>
            <a:ext cx="6705600" cy="463296"/>
          </a:xfrm>
          <a:prstGeom prst="rect">
            <a:avLst/>
          </a:prstGeom>
          <a:solidFill>
            <a:srgbClr val="FFFFFF"/>
          </a:solidFill>
          <a:ln w="12700" cap="flat" cmpd="sng">
            <a:solidFill>
              <a:srgbClr val="E2E8F0"/>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60" name="Google Shape;260;p14"/>
          <p:cNvSpPr/>
          <p:nvPr/>
        </p:nvSpPr>
        <p:spPr>
          <a:xfrm>
            <a:off x="2316480" y="1926336"/>
            <a:ext cx="6583680" cy="463296"/>
          </a:xfrm>
          <a:prstGeom prst="rect">
            <a:avLst/>
          </a:prstGeom>
          <a:noFill/>
          <a:ln>
            <a:noFill/>
          </a:ln>
        </p:spPr>
        <p:txBody>
          <a:bodyPr spcFirstLastPara="1" wrap="square" lIns="121900" tIns="60933" rIns="121900" bIns="60933" anchor="ctr" anchorCtr="0">
            <a:noAutofit/>
          </a:bodyPr>
          <a:lstStyle/>
          <a:p>
            <a:pPr defTabSz="1219170">
              <a:buClr>
                <a:srgbClr val="1A1A1A"/>
              </a:buClr>
              <a:buSzPts val="1100"/>
            </a:pPr>
            <a:r>
              <a:rPr lang="en-US" sz="1467" b="1" kern="0">
                <a:solidFill>
                  <a:srgbClr val="1A1A1A"/>
                </a:solidFill>
                <a:latin typeface="Calibri"/>
                <a:ea typeface="Calibri"/>
                <a:cs typeface="Calibri"/>
                <a:sym typeface="Calibri"/>
              </a:rPr>
              <a:t>Brie &amp; Bâti Durable 2e éd. – Mormant</a:t>
            </a:r>
            <a:endParaRPr sz="1467" kern="0">
              <a:solidFill>
                <a:srgbClr val="000000"/>
              </a:solidFill>
              <a:latin typeface="Calibri"/>
              <a:ea typeface="Calibri"/>
              <a:cs typeface="Calibri"/>
              <a:sym typeface="Calibri"/>
            </a:endParaRPr>
          </a:p>
        </p:txBody>
      </p:sp>
      <p:sp>
        <p:nvSpPr>
          <p:cNvPr id="261" name="Google Shape;261;p14"/>
          <p:cNvSpPr/>
          <p:nvPr/>
        </p:nvSpPr>
        <p:spPr>
          <a:xfrm>
            <a:off x="9022080" y="1926336"/>
            <a:ext cx="2621280" cy="463296"/>
          </a:xfrm>
          <a:prstGeom prst="rect">
            <a:avLst/>
          </a:prstGeom>
          <a:noFill/>
          <a:ln>
            <a:noFill/>
          </a:ln>
        </p:spPr>
        <p:txBody>
          <a:bodyPr spcFirstLastPara="1" wrap="square" lIns="121900" tIns="60933" rIns="121900" bIns="60933" anchor="ctr" anchorCtr="0">
            <a:noAutofit/>
          </a:bodyPr>
          <a:lstStyle/>
          <a:p>
            <a:pPr defTabSz="1219170">
              <a:buClr>
                <a:srgbClr val="6B7280"/>
              </a:buClr>
              <a:buSzPts val="950"/>
            </a:pPr>
            <a:r>
              <a:rPr lang="en-US" sz="1267" i="1" kern="0">
                <a:solidFill>
                  <a:srgbClr val="6B7280"/>
                </a:solidFill>
                <a:latin typeface="Calibri"/>
                <a:ea typeface="Calibri"/>
                <a:cs typeface="Calibri"/>
                <a:sym typeface="Calibri"/>
              </a:rPr>
              <a:t>Professionnels bâtiment, élus</a:t>
            </a:r>
            <a:endParaRPr sz="1267" kern="0">
              <a:solidFill>
                <a:srgbClr val="000000"/>
              </a:solidFill>
              <a:latin typeface="Calibri"/>
              <a:ea typeface="Calibri"/>
              <a:cs typeface="Calibri"/>
              <a:sym typeface="Calibri"/>
            </a:endParaRPr>
          </a:p>
        </p:txBody>
      </p:sp>
      <p:sp>
        <p:nvSpPr>
          <p:cNvPr id="262" name="Google Shape;262;p14"/>
          <p:cNvSpPr/>
          <p:nvPr/>
        </p:nvSpPr>
        <p:spPr>
          <a:xfrm>
            <a:off x="548640" y="2621280"/>
            <a:ext cx="1584960" cy="633984"/>
          </a:xfrm>
          <a:prstGeom prst="rect">
            <a:avLst/>
          </a:prstGeom>
          <a:solidFill>
            <a:srgbClr val="2E7D52"/>
          </a:solidFill>
          <a:ln w="12700" cap="flat" cmpd="sng">
            <a:solidFill>
              <a:srgbClr val="2E7D52"/>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63" name="Google Shape;263;p14"/>
          <p:cNvSpPr/>
          <p:nvPr/>
        </p:nvSpPr>
        <p:spPr>
          <a:xfrm>
            <a:off x="548640" y="2621280"/>
            <a:ext cx="1584960" cy="633984"/>
          </a:xfrm>
          <a:prstGeom prst="rect">
            <a:avLst/>
          </a:prstGeom>
          <a:noFill/>
          <a:ln>
            <a:noFill/>
          </a:ln>
        </p:spPr>
        <p:txBody>
          <a:bodyPr spcFirstLastPara="1" wrap="square" lIns="0" tIns="0" rIns="0" bIns="0" anchor="ctr" anchorCtr="0">
            <a:noAutofit/>
          </a:bodyPr>
          <a:lstStyle/>
          <a:p>
            <a:pPr algn="ctr" defTabSz="1219170">
              <a:buClr>
                <a:srgbClr val="FFFFFF"/>
              </a:buClr>
              <a:buSzPts val="1050"/>
            </a:pPr>
            <a:r>
              <a:rPr lang="en-US" sz="1400" b="1" kern="0">
                <a:solidFill>
                  <a:srgbClr val="FFFFFF"/>
                </a:solidFill>
                <a:latin typeface="Calibri"/>
                <a:ea typeface="Calibri"/>
                <a:cs typeface="Calibri"/>
                <a:sym typeface="Calibri"/>
              </a:rPr>
              <a:t>6 juin</a:t>
            </a:r>
            <a:endParaRPr sz="1400" kern="0">
              <a:solidFill>
                <a:srgbClr val="000000"/>
              </a:solidFill>
              <a:latin typeface="Calibri"/>
              <a:ea typeface="Calibri"/>
              <a:cs typeface="Calibri"/>
              <a:sym typeface="Calibri"/>
            </a:endParaRPr>
          </a:p>
        </p:txBody>
      </p:sp>
      <p:sp>
        <p:nvSpPr>
          <p:cNvPr id="264" name="Google Shape;264;p14"/>
          <p:cNvSpPr/>
          <p:nvPr/>
        </p:nvSpPr>
        <p:spPr>
          <a:xfrm>
            <a:off x="2218944" y="2718816"/>
            <a:ext cx="6705600" cy="463296"/>
          </a:xfrm>
          <a:prstGeom prst="rect">
            <a:avLst/>
          </a:prstGeom>
          <a:solidFill>
            <a:srgbClr val="FFFFFF"/>
          </a:solidFill>
          <a:ln w="12700" cap="flat" cmpd="sng">
            <a:solidFill>
              <a:srgbClr val="E2E8F0"/>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65" name="Google Shape;265;p14"/>
          <p:cNvSpPr/>
          <p:nvPr/>
        </p:nvSpPr>
        <p:spPr>
          <a:xfrm>
            <a:off x="2316480" y="2718816"/>
            <a:ext cx="6583680" cy="463296"/>
          </a:xfrm>
          <a:prstGeom prst="rect">
            <a:avLst/>
          </a:prstGeom>
          <a:noFill/>
          <a:ln>
            <a:noFill/>
          </a:ln>
        </p:spPr>
        <p:txBody>
          <a:bodyPr spcFirstLastPara="1" wrap="square" lIns="121900" tIns="60933" rIns="121900" bIns="60933" anchor="ctr" anchorCtr="0">
            <a:noAutofit/>
          </a:bodyPr>
          <a:lstStyle/>
          <a:p>
            <a:pPr defTabSz="1219170">
              <a:buClr>
                <a:srgbClr val="1A1A1A"/>
              </a:buClr>
              <a:buSzPts val="1100"/>
            </a:pPr>
            <a:r>
              <a:rPr lang="en-US" sz="1467" b="1" kern="0">
                <a:solidFill>
                  <a:srgbClr val="1A1A1A"/>
                </a:solidFill>
                <a:latin typeface="Calibri"/>
                <a:ea typeface="Calibri"/>
                <a:cs typeface="Calibri"/>
                <a:sym typeface="Calibri"/>
              </a:rPr>
              <a:t>Forum de l'Habitat 2e éd. – Mormant</a:t>
            </a:r>
            <a:endParaRPr sz="1467" kern="0">
              <a:solidFill>
                <a:srgbClr val="000000"/>
              </a:solidFill>
              <a:latin typeface="Calibri"/>
              <a:ea typeface="Calibri"/>
              <a:cs typeface="Calibri"/>
              <a:sym typeface="Calibri"/>
            </a:endParaRPr>
          </a:p>
        </p:txBody>
      </p:sp>
      <p:sp>
        <p:nvSpPr>
          <p:cNvPr id="266" name="Google Shape;266;p14"/>
          <p:cNvSpPr/>
          <p:nvPr/>
        </p:nvSpPr>
        <p:spPr>
          <a:xfrm>
            <a:off x="9022080" y="2718816"/>
            <a:ext cx="2621280" cy="463296"/>
          </a:xfrm>
          <a:prstGeom prst="rect">
            <a:avLst/>
          </a:prstGeom>
          <a:noFill/>
          <a:ln>
            <a:noFill/>
          </a:ln>
        </p:spPr>
        <p:txBody>
          <a:bodyPr spcFirstLastPara="1" wrap="square" lIns="121900" tIns="60933" rIns="121900" bIns="60933" anchor="ctr" anchorCtr="0">
            <a:noAutofit/>
          </a:bodyPr>
          <a:lstStyle/>
          <a:p>
            <a:pPr defTabSz="1219170">
              <a:buClr>
                <a:srgbClr val="6B7280"/>
              </a:buClr>
              <a:buSzPts val="950"/>
            </a:pPr>
            <a:r>
              <a:rPr lang="en-US" sz="1267" i="1" kern="0">
                <a:solidFill>
                  <a:srgbClr val="6B7280"/>
                </a:solidFill>
                <a:latin typeface="Calibri"/>
                <a:ea typeface="Calibri"/>
                <a:cs typeface="Calibri"/>
                <a:sym typeface="Calibri"/>
              </a:rPr>
              <a:t>Grand public, ménages</a:t>
            </a:r>
            <a:endParaRPr sz="1267" kern="0">
              <a:solidFill>
                <a:srgbClr val="000000"/>
              </a:solidFill>
              <a:latin typeface="Calibri"/>
              <a:ea typeface="Calibri"/>
              <a:cs typeface="Calibri"/>
              <a:sym typeface="Calibri"/>
            </a:endParaRPr>
          </a:p>
        </p:txBody>
      </p:sp>
      <p:sp>
        <p:nvSpPr>
          <p:cNvPr id="267" name="Google Shape;267;p14"/>
          <p:cNvSpPr/>
          <p:nvPr/>
        </p:nvSpPr>
        <p:spPr>
          <a:xfrm>
            <a:off x="548640" y="3413760"/>
            <a:ext cx="1584960" cy="633984"/>
          </a:xfrm>
          <a:prstGeom prst="rect">
            <a:avLst/>
          </a:prstGeom>
          <a:solidFill>
            <a:srgbClr val="4CAF73"/>
          </a:solidFill>
          <a:ln w="12700" cap="flat" cmpd="sng">
            <a:solidFill>
              <a:srgbClr val="4CAF73"/>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68" name="Google Shape;268;p14"/>
          <p:cNvSpPr/>
          <p:nvPr/>
        </p:nvSpPr>
        <p:spPr>
          <a:xfrm>
            <a:off x="548640" y="3413760"/>
            <a:ext cx="1584960" cy="633984"/>
          </a:xfrm>
          <a:prstGeom prst="rect">
            <a:avLst/>
          </a:prstGeom>
          <a:noFill/>
          <a:ln>
            <a:noFill/>
          </a:ln>
        </p:spPr>
        <p:txBody>
          <a:bodyPr spcFirstLastPara="1" wrap="square" lIns="0" tIns="0" rIns="0" bIns="0" anchor="ctr" anchorCtr="0">
            <a:noAutofit/>
          </a:bodyPr>
          <a:lstStyle/>
          <a:p>
            <a:pPr algn="ctr" defTabSz="1219170">
              <a:buClr>
                <a:srgbClr val="FFFFFF"/>
              </a:buClr>
              <a:buSzPts val="1050"/>
            </a:pPr>
            <a:r>
              <a:rPr lang="en-US" sz="1400" b="1" kern="0">
                <a:solidFill>
                  <a:srgbClr val="FFFFFF"/>
                </a:solidFill>
                <a:latin typeface="Calibri"/>
                <a:ea typeface="Calibri"/>
                <a:cs typeface="Calibri"/>
                <a:sym typeface="Calibri"/>
              </a:rPr>
              <a:t>Fin sept.</a:t>
            </a:r>
            <a:endParaRPr sz="1400" kern="0">
              <a:solidFill>
                <a:srgbClr val="000000"/>
              </a:solidFill>
              <a:latin typeface="Calibri"/>
              <a:ea typeface="Calibri"/>
              <a:cs typeface="Calibri"/>
              <a:sym typeface="Calibri"/>
            </a:endParaRPr>
          </a:p>
        </p:txBody>
      </p:sp>
      <p:sp>
        <p:nvSpPr>
          <p:cNvPr id="269" name="Google Shape;269;p14"/>
          <p:cNvSpPr/>
          <p:nvPr/>
        </p:nvSpPr>
        <p:spPr>
          <a:xfrm>
            <a:off x="2218944" y="3511296"/>
            <a:ext cx="6705600" cy="463296"/>
          </a:xfrm>
          <a:prstGeom prst="rect">
            <a:avLst/>
          </a:prstGeom>
          <a:solidFill>
            <a:srgbClr val="FFFFFF"/>
          </a:solidFill>
          <a:ln w="12700" cap="flat" cmpd="sng">
            <a:solidFill>
              <a:srgbClr val="E2E8F0"/>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70" name="Google Shape;270;p14"/>
          <p:cNvSpPr/>
          <p:nvPr/>
        </p:nvSpPr>
        <p:spPr>
          <a:xfrm>
            <a:off x="2316480" y="3511296"/>
            <a:ext cx="6583680" cy="463296"/>
          </a:xfrm>
          <a:prstGeom prst="rect">
            <a:avLst/>
          </a:prstGeom>
          <a:noFill/>
          <a:ln>
            <a:noFill/>
          </a:ln>
        </p:spPr>
        <p:txBody>
          <a:bodyPr spcFirstLastPara="1" wrap="square" lIns="121900" tIns="60933" rIns="121900" bIns="60933" anchor="ctr" anchorCtr="0">
            <a:noAutofit/>
          </a:bodyPr>
          <a:lstStyle/>
          <a:p>
            <a:pPr defTabSz="1219170">
              <a:buClr>
                <a:srgbClr val="1A1A1A"/>
              </a:buClr>
              <a:buSzPts val="1100"/>
            </a:pPr>
            <a:r>
              <a:rPr lang="en-US" sz="1467" b="1" kern="0">
                <a:solidFill>
                  <a:srgbClr val="1A1A1A"/>
                </a:solidFill>
                <a:latin typeface="Calibri"/>
                <a:ea typeface="Calibri"/>
                <a:cs typeface="Calibri"/>
                <a:sym typeface="Calibri"/>
              </a:rPr>
              <a:t>Finalisation du CCTP – schéma directeur cyclable intercommunal (CEREMA)</a:t>
            </a:r>
            <a:endParaRPr sz="1467" kern="0">
              <a:solidFill>
                <a:srgbClr val="000000"/>
              </a:solidFill>
              <a:latin typeface="Calibri"/>
              <a:ea typeface="Calibri"/>
              <a:cs typeface="Calibri"/>
              <a:sym typeface="Calibri"/>
            </a:endParaRPr>
          </a:p>
        </p:txBody>
      </p:sp>
      <p:sp>
        <p:nvSpPr>
          <p:cNvPr id="271" name="Google Shape;271;p14"/>
          <p:cNvSpPr/>
          <p:nvPr/>
        </p:nvSpPr>
        <p:spPr>
          <a:xfrm>
            <a:off x="9022080" y="3511296"/>
            <a:ext cx="2621280" cy="463296"/>
          </a:xfrm>
          <a:prstGeom prst="rect">
            <a:avLst/>
          </a:prstGeom>
          <a:noFill/>
          <a:ln>
            <a:noFill/>
          </a:ln>
        </p:spPr>
        <p:txBody>
          <a:bodyPr spcFirstLastPara="1" wrap="square" lIns="121900" tIns="60933" rIns="121900" bIns="60933" anchor="ctr" anchorCtr="0">
            <a:noAutofit/>
          </a:bodyPr>
          <a:lstStyle/>
          <a:p>
            <a:pPr defTabSz="1219170">
              <a:buClr>
                <a:srgbClr val="6B7280"/>
              </a:buClr>
              <a:buSzPts val="950"/>
            </a:pPr>
            <a:r>
              <a:rPr lang="en-US" sz="1267" i="1" kern="0">
                <a:solidFill>
                  <a:srgbClr val="6B7280"/>
                </a:solidFill>
                <a:latin typeface="Calibri"/>
                <a:ea typeface="Calibri"/>
                <a:cs typeface="Calibri"/>
                <a:sym typeface="Calibri"/>
              </a:rPr>
              <a:t>Communes, élus</a:t>
            </a:r>
            <a:endParaRPr sz="1267" kern="0">
              <a:solidFill>
                <a:srgbClr val="000000"/>
              </a:solidFill>
              <a:latin typeface="Calibri"/>
              <a:ea typeface="Calibri"/>
              <a:cs typeface="Calibri"/>
              <a:sym typeface="Calibri"/>
            </a:endParaRPr>
          </a:p>
        </p:txBody>
      </p:sp>
      <p:sp>
        <p:nvSpPr>
          <p:cNvPr id="272" name="Google Shape;272;p14"/>
          <p:cNvSpPr/>
          <p:nvPr/>
        </p:nvSpPr>
        <p:spPr>
          <a:xfrm>
            <a:off x="548640" y="4206240"/>
            <a:ext cx="1584960" cy="633984"/>
          </a:xfrm>
          <a:prstGeom prst="rect">
            <a:avLst/>
          </a:prstGeom>
          <a:solidFill>
            <a:srgbClr val="1D6B45"/>
          </a:solidFill>
          <a:ln w="12700" cap="flat" cmpd="sng">
            <a:solidFill>
              <a:srgbClr val="1D6B45"/>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73" name="Google Shape;273;p14"/>
          <p:cNvSpPr/>
          <p:nvPr/>
        </p:nvSpPr>
        <p:spPr>
          <a:xfrm>
            <a:off x="548640" y="4206240"/>
            <a:ext cx="1584960" cy="633984"/>
          </a:xfrm>
          <a:prstGeom prst="rect">
            <a:avLst/>
          </a:prstGeom>
          <a:noFill/>
          <a:ln>
            <a:noFill/>
          </a:ln>
        </p:spPr>
        <p:txBody>
          <a:bodyPr spcFirstLastPara="1" wrap="square" lIns="0" tIns="0" rIns="0" bIns="0" anchor="ctr" anchorCtr="0">
            <a:noAutofit/>
          </a:bodyPr>
          <a:lstStyle/>
          <a:p>
            <a:pPr algn="ctr" defTabSz="1219170">
              <a:buClr>
                <a:srgbClr val="FFFFFF"/>
              </a:buClr>
              <a:buSzPts val="1050"/>
            </a:pPr>
            <a:r>
              <a:rPr lang="en-US" sz="1400" b="1" kern="0">
                <a:solidFill>
                  <a:srgbClr val="FFFFFF"/>
                </a:solidFill>
                <a:latin typeface="Calibri"/>
                <a:ea typeface="Calibri"/>
                <a:cs typeface="Calibri"/>
                <a:sym typeface="Calibri"/>
              </a:rPr>
              <a:t>19 sept.</a:t>
            </a:r>
            <a:endParaRPr sz="1400" kern="0">
              <a:solidFill>
                <a:srgbClr val="000000"/>
              </a:solidFill>
              <a:latin typeface="Calibri"/>
              <a:ea typeface="Calibri"/>
              <a:cs typeface="Calibri"/>
              <a:sym typeface="Calibri"/>
            </a:endParaRPr>
          </a:p>
        </p:txBody>
      </p:sp>
      <p:sp>
        <p:nvSpPr>
          <p:cNvPr id="274" name="Google Shape;274;p14"/>
          <p:cNvSpPr/>
          <p:nvPr/>
        </p:nvSpPr>
        <p:spPr>
          <a:xfrm>
            <a:off x="2218944" y="4303776"/>
            <a:ext cx="6705600" cy="463296"/>
          </a:xfrm>
          <a:prstGeom prst="rect">
            <a:avLst/>
          </a:prstGeom>
          <a:solidFill>
            <a:srgbClr val="FFFFFF"/>
          </a:solidFill>
          <a:ln w="12700" cap="flat" cmpd="sng">
            <a:solidFill>
              <a:srgbClr val="E2E8F0"/>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75" name="Google Shape;275;p14"/>
          <p:cNvSpPr/>
          <p:nvPr/>
        </p:nvSpPr>
        <p:spPr>
          <a:xfrm>
            <a:off x="2316480" y="4303776"/>
            <a:ext cx="6583680" cy="463296"/>
          </a:xfrm>
          <a:prstGeom prst="rect">
            <a:avLst/>
          </a:prstGeom>
          <a:noFill/>
          <a:ln>
            <a:noFill/>
          </a:ln>
        </p:spPr>
        <p:txBody>
          <a:bodyPr spcFirstLastPara="1" wrap="square" lIns="121900" tIns="60933" rIns="121900" bIns="60933" anchor="ctr" anchorCtr="0">
            <a:noAutofit/>
          </a:bodyPr>
          <a:lstStyle/>
          <a:p>
            <a:pPr defTabSz="1219170">
              <a:buClr>
                <a:srgbClr val="1A1A1A"/>
              </a:buClr>
              <a:buSzPts val="1100"/>
            </a:pPr>
            <a:r>
              <a:rPr lang="en-US" sz="1467" b="1" kern="0">
                <a:solidFill>
                  <a:srgbClr val="1A1A1A"/>
                </a:solidFill>
                <a:latin typeface="Calibri"/>
                <a:ea typeface="Calibri"/>
                <a:cs typeface="Calibri"/>
                <a:sym typeface="Calibri"/>
              </a:rPr>
              <a:t>Village des Mobilités 2e éd. – Nangis</a:t>
            </a:r>
            <a:endParaRPr sz="1467" kern="0">
              <a:solidFill>
                <a:srgbClr val="000000"/>
              </a:solidFill>
              <a:latin typeface="Calibri"/>
              <a:ea typeface="Calibri"/>
              <a:cs typeface="Calibri"/>
              <a:sym typeface="Calibri"/>
            </a:endParaRPr>
          </a:p>
        </p:txBody>
      </p:sp>
      <p:sp>
        <p:nvSpPr>
          <p:cNvPr id="276" name="Google Shape;276;p14"/>
          <p:cNvSpPr/>
          <p:nvPr/>
        </p:nvSpPr>
        <p:spPr>
          <a:xfrm>
            <a:off x="9022080" y="4303776"/>
            <a:ext cx="2621280" cy="463296"/>
          </a:xfrm>
          <a:prstGeom prst="rect">
            <a:avLst/>
          </a:prstGeom>
          <a:noFill/>
          <a:ln>
            <a:noFill/>
          </a:ln>
        </p:spPr>
        <p:txBody>
          <a:bodyPr spcFirstLastPara="1" wrap="square" lIns="121900" tIns="60933" rIns="121900" bIns="60933" anchor="ctr" anchorCtr="0">
            <a:noAutofit/>
          </a:bodyPr>
          <a:lstStyle/>
          <a:p>
            <a:pPr defTabSz="1219170">
              <a:buClr>
                <a:srgbClr val="6B7280"/>
              </a:buClr>
              <a:buSzPts val="950"/>
            </a:pPr>
            <a:r>
              <a:rPr lang="en-US" sz="1267" i="1" kern="0">
                <a:solidFill>
                  <a:srgbClr val="6B7280"/>
                </a:solidFill>
                <a:latin typeface="Calibri"/>
                <a:ea typeface="Calibri"/>
                <a:cs typeface="Calibri"/>
                <a:sym typeface="Calibri"/>
              </a:rPr>
              <a:t>Grand public, communes</a:t>
            </a:r>
            <a:endParaRPr sz="1267" kern="0">
              <a:solidFill>
                <a:srgbClr val="000000"/>
              </a:solidFill>
              <a:latin typeface="Calibri"/>
              <a:ea typeface="Calibri"/>
              <a:cs typeface="Calibri"/>
              <a:sym typeface="Calibri"/>
            </a:endParaRPr>
          </a:p>
        </p:txBody>
      </p:sp>
      <p:sp>
        <p:nvSpPr>
          <p:cNvPr id="277" name="Google Shape;277;p14"/>
          <p:cNvSpPr/>
          <p:nvPr/>
        </p:nvSpPr>
        <p:spPr>
          <a:xfrm>
            <a:off x="548640" y="4998720"/>
            <a:ext cx="1584960" cy="633984"/>
          </a:xfrm>
          <a:prstGeom prst="rect">
            <a:avLst/>
          </a:prstGeom>
          <a:solidFill>
            <a:srgbClr val="2E7D52"/>
          </a:solidFill>
          <a:ln w="12700" cap="flat" cmpd="sng">
            <a:solidFill>
              <a:srgbClr val="2E7D52"/>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78" name="Google Shape;278;p14"/>
          <p:cNvSpPr/>
          <p:nvPr/>
        </p:nvSpPr>
        <p:spPr>
          <a:xfrm>
            <a:off x="548640" y="4998720"/>
            <a:ext cx="1584960" cy="633984"/>
          </a:xfrm>
          <a:prstGeom prst="rect">
            <a:avLst/>
          </a:prstGeom>
          <a:noFill/>
          <a:ln>
            <a:noFill/>
          </a:ln>
        </p:spPr>
        <p:txBody>
          <a:bodyPr spcFirstLastPara="1" wrap="square" lIns="0" tIns="0" rIns="0" bIns="0" anchor="ctr" anchorCtr="0">
            <a:noAutofit/>
          </a:bodyPr>
          <a:lstStyle/>
          <a:p>
            <a:pPr algn="ctr" defTabSz="1219170">
              <a:buClr>
                <a:srgbClr val="FFFFFF"/>
              </a:buClr>
              <a:buSzPts val="1050"/>
            </a:pPr>
            <a:r>
              <a:rPr lang="en-US" sz="1400" b="1" kern="0">
                <a:solidFill>
                  <a:srgbClr val="FFFFFF"/>
                </a:solidFill>
                <a:latin typeface="Calibri"/>
                <a:ea typeface="Calibri"/>
                <a:cs typeface="Calibri"/>
                <a:sym typeface="Calibri"/>
              </a:rPr>
              <a:t>Nov. 2026</a:t>
            </a:r>
            <a:endParaRPr sz="1400" kern="0">
              <a:solidFill>
                <a:srgbClr val="000000"/>
              </a:solidFill>
              <a:latin typeface="Calibri"/>
              <a:ea typeface="Calibri"/>
              <a:cs typeface="Calibri"/>
              <a:sym typeface="Calibri"/>
            </a:endParaRPr>
          </a:p>
        </p:txBody>
      </p:sp>
      <p:sp>
        <p:nvSpPr>
          <p:cNvPr id="279" name="Google Shape;279;p14"/>
          <p:cNvSpPr/>
          <p:nvPr/>
        </p:nvSpPr>
        <p:spPr>
          <a:xfrm>
            <a:off x="2218944" y="5096256"/>
            <a:ext cx="6705600" cy="463296"/>
          </a:xfrm>
          <a:prstGeom prst="rect">
            <a:avLst/>
          </a:prstGeom>
          <a:solidFill>
            <a:srgbClr val="FFFFFF"/>
          </a:solidFill>
          <a:ln w="12700" cap="flat" cmpd="sng">
            <a:solidFill>
              <a:srgbClr val="E2E8F0"/>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80" name="Google Shape;280;p14"/>
          <p:cNvSpPr/>
          <p:nvPr/>
        </p:nvSpPr>
        <p:spPr>
          <a:xfrm>
            <a:off x="2316480" y="5096256"/>
            <a:ext cx="6583680" cy="463296"/>
          </a:xfrm>
          <a:prstGeom prst="rect">
            <a:avLst/>
          </a:prstGeom>
          <a:noFill/>
          <a:ln>
            <a:noFill/>
          </a:ln>
        </p:spPr>
        <p:txBody>
          <a:bodyPr spcFirstLastPara="1" wrap="square" lIns="121900" tIns="60933" rIns="121900" bIns="60933" anchor="ctr" anchorCtr="0">
            <a:noAutofit/>
          </a:bodyPr>
          <a:lstStyle/>
          <a:p>
            <a:pPr defTabSz="1219170">
              <a:buClr>
                <a:srgbClr val="1A1A1A"/>
              </a:buClr>
              <a:buSzPts val="1100"/>
            </a:pPr>
            <a:r>
              <a:rPr lang="en-US" sz="1467" b="1" kern="0">
                <a:solidFill>
                  <a:srgbClr val="1A1A1A"/>
                </a:solidFill>
                <a:latin typeface="Calibri"/>
                <a:ea typeface="Calibri"/>
                <a:cs typeface="Calibri"/>
                <a:sym typeface="Calibri"/>
              </a:rPr>
              <a:t>Forum Presque Zéro Déchet (SERD)</a:t>
            </a:r>
            <a:endParaRPr sz="1467" kern="0">
              <a:solidFill>
                <a:srgbClr val="000000"/>
              </a:solidFill>
              <a:latin typeface="Calibri"/>
              <a:ea typeface="Calibri"/>
              <a:cs typeface="Calibri"/>
              <a:sym typeface="Calibri"/>
            </a:endParaRPr>
          </a:p>
        </p:txBody>
      </p:sp>
      <p:sp>
        <p:nvSpPr>
          <p:cNvPr id="281" name="Google Shape;281;p14"/>
          <p:cNvSpPr/>
          <p:nvPr/>
        </p:nvSpPr>
        <p:spPr>
          <a:xfrm>
            <a:off x="9022080" y="5096256"/>
            <a:ext cx="2621280" cy="463296"/>
          </a:xfrm>
          <a:prstGeom prst="rect">
            <a:avLst/>
          </a:prstGeom>
          <a:noFill/>
          <a:ln>
            <a:noFill/>
          </a:ln>
        </p:spPr>
        <p:txBody>
          <a:bodyPr spcFirstLastPara="1" wrap="square" lIns="121900" tIns="60933" rIns="121900" bIns="60933" anchor="ctr" anchorCtr="0">
            <a:noAutofit/>
          </a:bodyPr>
          <a:lstStyle/>
          <a:p>
            <a:pPr defTabSz="1219170">
              <a:buClr>
                <a:srgbClr val="6B7280"/>
              </a:buClr>
              <a:buSzPts val="950"/>
            </a:pPr>
            <a:r>
              <a:rPr lang="en-US" sz="1267" i="1" kern="0">
                <a:solidFill>
                  <a:srgbClr val="6B7280"/>
                </a:solidFill>
                <a:latin typeface="Calibri"/>
                <a:ea typeface="Calibri"/>
                <a:cs typeface="Calibri"/>
                <a:sym typeface="Calibri"/>
              </a:rPr>
              <a:t>Grand public, SMETOM</a:t>
            </a:r>
            <a:endParaRPr sz="1267" kern="0">
              <a:solidFill>
                <a:srgbClr val="000000"/>
              </a:solidFill>
              <a:latin typeface="Calibri"/>
              <a:ea typeface="Calibri"/>
              <a:cs typeface="Calibri"/>
              <a:sym typeface="Calibri"/>
            </a:endParaRPr>
          </a:p>
        </p:txBody>
      </p:sp>
      <p:sp>
        <p:nvSpPr>
          <p:cNvPr id="282" name="Google Shape;282;p14"/>
          <p:cNvSpPr/>
          <p:nvPr/>
        </p:nvSpPr>
        <p:spPr>
          <a:xfrm>
            <a:off x="548640" y="5791200"/>
            <a:ext cx="1584960" cy="633984"/>
          </a:xfrm>
          <a:prstGeom prst="rect">
            <a:avLst/>
          </a:prstGeom>
          <a:solidFill>
            <a:srgbClr val="1A4731"/>
          </a:solidFill>
          <a:ln w="12700" cap="flat" cmpd="sng">
            <a:solidFill>
              <a:srgbClr val="1A4731"/>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83" name="Google Shape;283;p14"/>
          <p:cNvSpPr/>
          <p:nvPr/>
        </p:nvSpPr>
        <p:spPr>
          <a:xfrm>
            <a:off x="548640" y="5791200"/>
            <a:ext cx="1584960" cy="633984"/>
          </a:xfrm>
          <a:prstGeom prst="rect">
            <a:avLst/>
          </a:prstGeom>
          <a:noFill/>
          <a:ln>
            <a:noFill/>
          </a:ln>
        </p:spPr>
        <p:txBody>
          <a:bodyPr spcFirstLastPara="1" wrap="square" lIns="0" tIns="0" rIns="0" bIns="0" anchor="ctr" anchorCtr="0">
            <a:noAutofit/>
          </a:bodyPr>
          <a:lstStyle/>
          <a:p>
            <a:pPr algn="ctr" defTabSz="1219170">
              <a:buClr>
                <a:srgbClr val="FFFFFF"/>
              </a:buClr>
              <a:buSzPts val="1050"/>
            </a:pPr>
            <a:r>
              <a:rPr lang="en-US" sz="1400" b="1" kern="0">
                <a:solidFill>
                  <a:srgbClr val="FFFFFF"/>
                </a:solidFill>
                <a:latin typeface="Calibri"/>
                <a:ea typeface="Calibri"/>
                <a:cs typeface="Calibri"/>
                <a:sym typeface="Calibri"/>
              </a:rPr>
              <a:t>Fin 2026</a:t>
            </a:r>
            <a:endParaRPr sz="1400" kern="0">
              <a:solidFill>
                <a:srgbClr val="000000"/>
              </a:solidFill>
              <a:latin typeface="Calibri"/>
              <a:ea typeface="Calibri"/>
              <a:cs typeface="Calibri"/>
              <a:sym typeface="Calibri"/>
            </a:endParaRPr>
          </a:p>
        </p:txBody>
      </p:sp>
      <p:sp>
        <p:nvSpPr>
          <p:cNvPr id="284" name="Google Shape;284;p14"/>
          <p:cNvSpPr/>
          <p:nvPr/>
        </p:nvSpPr>
        <p:spPr>
          <a:xfrm>
            <a:off x="2218944" y="5888736"/>
            <a:ext cx="6705600" cy="463296"/>
          </a:xfrm>
          <a:prstGeom prst="rect">
            <a:avLst/>
          </a:prstGeom>
          <a:solidFill>
            <a:srgbClr val="FFFFFF"/>
          </a:solidFill>
          <a:ln w="12700" cap="flat" cmpd="sng">
            <a:solidFill>
              <a:srgbClr val="E2E8F0"/>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85" name="Google Shape;285;p14"/>
          <p:cNvSpPr/>
          <p:nvPr/>
        </p:nvSpPr>
        <p:spPr>
          <a:xfrm>
            <a:off x="2316480" y="5888736"/>
            <a:ext cx="6583680" cy="463296"/>
          </a:xfrm>
          <a:prstGeom prst="rect">
            <a:avLst/>
          </a:prstGeom>
          <a:noFill/>
          <a:ln>
            <a:noFill/>
          </a:ln>
        </p:spPr>
        <p:txBody>
          <a:bodyPr spcFirstLastPara="1" wrap="square" lIns="121900" tIns="60933" rIns="121900" bIns="60933" anchor="ctr" anchorCtr="0">
            <a:noAutofit/>
          </a:bodyPr>
          <a:lstStyle/>
          <a:p>
            <a:pPr defTabSz="1219170">
              <a:buClr>
                <a:srgbClr val="1A1A1A"/>
              </a:buClr>
              <a:buSzPts val="1100"/>
            </a:pPr>
            <a:r>
              <a:rPr lang="en-US" sz="1467" b="1" kern="0">
                <a:solidFill>
                  <a:srgbClr val="1A1A1A"/>
                </a:solidFill>
                <a:latin typeface="Calibri"/>
                <a:ea typeface="Calibri"/>
                <a:cs typeface="Calibri"/>
                <a:sym typeface="Calibri"/>
              </a:rPr>
              <a:t>Bilan mi-parcours PCAET</a:t>
            </a:r>
            <a:endParaRPr sz="1467" kern="0">
              <a:solidFill>
                <a:srgbClr val="000000"/>
              </a:solidFill>
              <a:latin typeface="Calibri"/>
              <a:ea typeface="Calibri"/>
              <a:cs typeface="Calibri"/>
              <a:sym typeface="Calibri"/>
            </a:endParaRPr>
          </a:p>
        </p:txBody>
      </p:sp>
      <p:sp>
        <p:nvSpPr>
          <p:cNvPr id="286" name="Google Shape;286;p14"/>
          <p:cNvSpPr/>
          <p:nvPr/>
        </p:nvSpPr>
        <p:spPr>
          <a:xfrm>
            <a:off x="9022080" y="5888736"/>
            <a:ext cx="2621280" cy="463296"/>
          </a:xfrm>
          <a:prstGeom prst="rect">
            <a:avLst/>
          </a:prstGeom>
          <a:noFill/>
          <a:ln>
            <a:noFill/>
          </a:ln>
        </p:spPr>
        <p:txBody>
          <a:bodyPr spcFirstLastPara="1" wrap="square" lIns="121900" tIns="60933" rIns="121900" bIns="60933" anchor="ctr" anchorCtr="0">
            <a:noAutofit/>
          </a:bodyPr>
          <a:lstStyle/>
          <a:p>
            <a:pPr defTabSz="1219170">
              <a:buClr>
                <a:srgbClr val="6B7280"/>
              </a:buClr>
              <a:buSzPts val="950"/>
            </a:pPr>
            <a:r>
              <a:rPr lang="en-US" sz="1267" i="1" kern="0">
                <a:solidFill>
                  <a:srgbClr val="6B7280"/>
                </a:solidFill>
                <a:latin typeface="Calibri"/>
                <a:ea typeface="Calibri"/>
                <a:cs typeface="Calibri"/>
                <a:sym typeface="Calibri"/>
              </a:rPr>
              <a:t>Élus, COPIL, DDT 77</a:t>
            </a:r>
            <a:endParaRPr sz="1267" kern="0">
              <a:solidFill>
                <a:srgbClr val="000000"/>
              </a:solidFill>
              <a:latin typeface="Calibri"/>
              <a:ea typeface="Calibri"/>
              <a:cs typeface="Calibri"/>
              <a:sym typeface="Calibri"/>
            </a:endParaRPr>
          </a:p>
        </p:txBody>
      </p:sp>
      <p:sp>
        <p:nvSpPr>
          <p:cNvPr id="287" name="Google Shape;287;p14"/>
          <p:cNvSpPr/>
          <p:nvPr/>
        </p:nvSpPr>
        <p:spPr>
          <a:xfrm>
            <a:off x="548640" y="6522720"/>
            <a:ext cx="11094720" cy="304800"/>
          </a:xfrm>
          <a:prstGeom prst="rect">
            <a:avLst/>
          </a:prstGeom>
          <a:noFill/>
          <a:ln>
            <a:noFill/>
          </a:ln>
        </p:spPr>
        <p:txBody>
          <a:bodyPr spcFirstLastPara="1" wrap="square" lIns="121900" tIns="60933" rIns="121900" bIns="60933" anchor="ctr" anchorCtr="0">
            <a:noAutofit/>
          </a:bodyPr>
          <a:lstStyle/>
          <a:p>
            <a:pPr algn="ctr" defTabSz="1219170">
              <a:buClr>
                <a:srgbClr val="6B7280"/>
              </a:buClr>
              <a:buSzPts val="950"/>
            </a:pPr>
            <a:r>
              <a:rPr lang="en-US" sz="1267" i="1" kern="0">
                <a:solidFill>
                  <a:srgbClr val="6B7280"/>
                </a:solidFill>
                <a:latin typeface="Calibri"/>
                <a:ea typeface="Calibri"/>
                <a:cs typeface="Calibri"/>
                <a:sym typeface="Calibri"/>
              </a:rPr>
              <a:t>Les communes sont attendues comme relais.</a:t>
            </a:r>
            <a:endParaRPr sz="1267" kern="0">
              <a:solidFill>
                <a:srgbClr val="000000"/>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9FAFB"/>
        </a:solidFill>
        <a:effectLst/>
      </p:bgPr>
    </p:bg>
    <p:spTree>
      <p:nvGrpSpPr>
        <p:cNvPr id="1" name="Shape 293"/>
        <p:cNvGrpSpPr/>
        <p:nvPr/>
      </p:nvGrpSpPr>
      <p:grpSpPr>
        <a:xfrm>
          <a:off x="0" y="0"/>
          <a:ext cx="0" cy="0"/>
          <a:chOff x="0" y="0"/>
          <a:chExt cx="0" cy="0"/>
        </a:xfrm>
      </p:grpSpPr>
      <p:sp>
        <p:nvSpPr>
          <p:cNvPr id="294" name="Google Shape;294;p15"/>
          <p:cNvSpPr/>
          <p:nvPr/>
        </p:nvSpPr>
        <p:spPr>
          <a:xfrm>
            <a:off x="0" y="0"/>
            <a:ext cx="12192000" cy="97536"/>
          </a:xfrm>
          <a:prstGeom prst="rect">
            <a:avLst/>
          </a:prstGeom>
          <a:solidFill>
            <a:srgbClr val="1D6B45"/>
          </a:solidFill>
          <a:ln w="12700" cap="flat" cmpd="sng">
            <a:solidFill>
              <a:srgbClr val="1D6B45"/>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95" name="Google Shape;295;p15"/>
          <p:cNvSpPr/>
          <p:nvPr/>
        </p:nvSpPr>
        <p:spPr>
          <a:xfrm>
            <a:off x="548640" y="170688"/>
            <a:ext cx="11094720" cy="670560"/>
          </a:xfrm>
          <a:prstGeom prst="rect">
            <a:avLst/>
          </a:prstGeom>
          <a:noFill/>
          <a:ln>
            <a:noFill/>
          </a:ln>
        </p:spPr>
        <p:txBody>
          <a:bodyPr spcFirstLastPara="1" wrap="square" lIns="0" tIns="0" rIns="0" bIns="0" anchor="ctr" anchorCtr="0">
            <a:noAutofit/>
          </a:bodyPr>
          <a:lstStyle/>
          <a:p>
            <a:pPr defTabSz="1219170">
              <a:buClr>
                <a:srgbClr val="1A4731"/>
              </a:buClr>
              <a:buSzPts val="2000"/>
            </a:pPr>
            <a:r>
              <a:rPr lang="en-US" sz="2667" b="1" kern="0">
                <a:solidFill>
                  <a:srgbClr val="1A4731"/>
                </a:solidFill>
                <a:latin typeface="Calibri"/>
                <a:ea typeface="Calibri"/>
                <a:cs typeface="Calibri"/>
                <a:sym typeface="Calibri"/>
              </a:rPr>
              <a:t>CRTE – Cadre de suivi</a:t>
            </a:r>
            <a:endParaRPr sz="2667" kern="0">
              <a:solidFill>
                <a:srgbClr val="000000"/>
              </a:solidFill>
              <a:latin typeface="Calibri"/>
              <a:ea typeface="Calibri"/>
              <a:cs typeface="Calibri"/>
              <a:sym typeface="Calibri"/>
            </a:endParaRPr>
          </a:p>
        </p:txBody>
      </p:sp>
      <p:sp>
        <p:nvSpPr>
          <p:cNvPr id="296" name="Google Shape;296;p15"/>
          <p:cNvSpPr/>
          <p:nvPr/>
        </p:nvSpPr>
        <p:spPr>
          <a:xfrm>
            <a:off x="548640" y="877824"/>
            <a:ext cx="11094720" cy="36576"/>
          </a:xfrm>
          <a:prstGeom prst="rect">
            <a:avLst/>
          </a:prstGeom>
          <a:solidFill>
            <a:srgbClr val="4CAF73"/>
          </a:solidFill>
          <a:ln w="12700" cap="flat" cmpd="sng">
            <a:solidFill>
              <a:srgbClr val="4CAF73"/>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97" name="Google Shape;297;p15"/>
          <p:cNvSpPr/>
          <p:nvPr/>
        </p:nvSpPr>
        <p:spPr>
          <a:xfrm>
            <a:off x="731520" y="1219200"/>
            <a:ext cx="10728960" cy="1828800"/>
          </a:xfrm>
          <a:prstGeom prst="rect">
            <a:avLst/>
          </a:prstGeom>
          <a:noFill/>
          <a:ln>
            <a:noFill/>
          </a:ln>
        </p:spPr>
        <p:txBody>
          <a:bodyPr spcFirstLastPara="1" wrap="square" lIns="121900" tIns="60933" rIns="121900" bIns="60933" anchor="ctr" anchorCtr="0">
            <a:noAutofit/>
          </a:bodyPr>
          <a:lstStyle/>
          <a:p>
            <a:pPr marL="457189" indent="-457189" defTabSz="1219170">
              <a:buClr>
                <a:srgbClr val="1A1A1A"/>
              </a:buClr>
              <a:buSzPts val="1400"/>
              <a:buFont typeface="Calibri"/>
              <a:buChar char="•"/>
            </a:pPr>
            <a:r>
              <a:rPr lang="en-US" sz="1867" kern="0">
                <a:solidFill>
                  <a:srgbClr val="1A1A1A"/>
                </a:solidFill>
                <a:latin typeface="Calibri"/>
                <a:ea typeface="Calibri"/>
                <a:cs typeface="Calibri"/>
                <a:sym typeface="Calibri"/>
              </a:rPr>
              <a:t>Signature de l'avenant n°4 du CRTE</a:t>
            </a:r>
            <a:endParaRPr sz="1867" kern="0">
              <a:solidFill>
                <a:srgbClr val="1A1A1A"/>
              </a:solidFill>
              <a:latin typeface="Calibri"/>
              <a:ea typeface="Calibri"/>
              <a:cs typeface="Calibri"/>
              <a:sym typeface="Calibri"/>
            </a:endParaRPr>
          </a:p>
          <a:p>
            <a:pPr marL="609585" defTabSz="1219170">
              <a:buClr>
                <a:srgbClr val="000000"/>
              </a:buClr>
            </a:pPr>
            <a:endParaRPr sz="1867" kern="0">
              <a:solidFill>
                <a:srgbClr val="1A1A1A"/>
              </a:solidFill>
              <a:latin typeface="Calibri"/>
              <a:ea typeface="Calibri"/>
              <a:cs typeface="Calibri"/>
              <a:sym typeface="Calibri"/>
            </a:endParaRPr>
          </a:p>
          <a:p>
            <a:pPr marL="457189" indent="-457189" defTabSz="1219170">
              <a:buClr>
                <a:srgbClr val="1A1A1A"/>
              </a:buClr>
              <a:buSzPts val="1400"/>
              <a:buFont typeface="Calibri"/>
              <a:buChar char="•"/>
            </a:pPr>
            <a:r>
              <a:rPr lang="en-US" sz="1867" kern="0">
                <a:solidFill>
                  <a:srgbClr val="1A1A1A"/>
                </a:solidFill>
                <a:latin typeface="Calibri"/>
                <a:ea typeface="Calibri"/>
                <a:cs typeface="Calibri"/>
                <a:sym typeface="Calibri"/>
              </a:rPr>
              <a:t>Signature de la Convention financière annuelle 2025 du CRTE de la CCBN</a:t>
            </a:r>
            <a:endParaRPr sz="1867" kern="0">
              <a:solidFill>
                <a:srgbClr val="1A1A1A"/>
              </a:solidFill>
              <a:latin typeface="Calibri"/>
              <a:ea typeface="Calibri"/>
              <a:cs typeface="Calibri"/>
              <a:sym typeface="Calibri"/>
            </a:endParaRPr>
          </a:p>
          <a:p>
            <a:pPr marL="609585" defTabSz="1219170">
              <a:buClr>
                <a:srgbClr val="000000"/>
              </a:buClr>
            </a:pPr>
            <a:endParaRPr sz="1867" kern="0">
              <a:solidFill>
                <a:srgbClr val="1A1A1A"/>
              </a:solidFill>
              <a:latin typeface="Calibri"/>
              <a:ea typeface="Calibri"/>
              <a:cs typeface="Calibri"/>
              <a:sym typeface="Calibri"/>
            </a:endParaRPr>
          </a:p>
          <a:p>
            <a:pPr marL="457189" indent="-457189" defTabSz="1219170">
              <a:buClr>
                <a:srgbClr val="1A1A1A"/>
              </a:buClr>
              <a:buSzPts val="1400"/>
              <a:buFont typeface="Calibri"/>
              <a:buChar char="•"/>
            </a:pPr>
            <a:r>
              <a:rPr lang="en-US" sz="1867" kern="0">
                <a:solidFill>
                  <a:srgbClr val="1A1A1A"/>
                </a:solidFill>
                <a:latin typeface="Calibri"/>
                <a:ea typeface="Calibri"/>
                <a:cs typeface="Calibri"/>
                <a:sym typeface="Calibri"/>
              </a:rPr>
              <a:t>Poursuite de la mise en œuvre des actions engagées</a:t>
            </a:r>
            <a:endParaRPr sz="1867" kern="0">
              <a:solidFill>
                <a:srgbClr val="000000"/>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9FAFB"/>
        </a:solidFill>
        <a:effectLst/>
      </p:bgPr>
    </p:bg>
    <p:spTree>
      <p:nvGrpSpPr>
        <p:cNvPr id="1" name="Shape 303"/>
        <p:cNvGrpSpPr/>
        <p:nvPr/>
      </p:nvGrpSpPr>
      <p:grpSpPr>
        <a:xfrm>
          <a:off x="0" y="0"/>
          <a:ext cx="0" cy="0"/>
          <a:chOff x="0" y="0"/>
          <a:chExt cx="0" cy="0"/>
        </a:xfrm>
      </p:grpSpPr>
      <p:sp>
        <p:nvSpPr>
          <p:cNvPr id="304" name="Google Shape;304;p16"/>
          <p:cNvSpPr/>
          <p:nvPr/>
        </p:nvSpPr>
        <p:spPr>
          <a:xfrm>
            <a:off x="0" y="0"/>
            <a:ext cx="12192000" cy="97536"/>
          </a:xfrm>
          <a:prstGeom prst="rect">
            <a:avLst/>
          </a:prstGeom>
          <a:solidFill>
            <a:srgbClr val="1D6B45"/>
          </a:solidFill>
          <a:ln w="12700" cap="flat" cmpd="sng">
            <a:solidFill>
              <a:srgbClr val="1D6B45"/>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05" name="Google Shape;305;p16"/>
          <p:cNvSpPr/>
          <p:nvPr/>
        </p:nvSpPr>
        <p:spPr>
          <a:xfrm>
            <a:off x="548640" y="170688"/>
            <a:ext cx="11094720" cy="670560"/>
          </a:xfrm>
          <a:prstGeom prst="rect">
            <a:avLst/>
          </a:prstGeom>
          <a:noFill/>
          <a:ln>
            <a:noFill/>
          </a:ln>
        </p:spPr>
        <p:txBody>
          <a:bodyPr spcFirstLastPara="1" wrap="square" lIns="0" tIns="0" rIns="0" bIns="0" anchor="ctr" anchorCtr="0">
            <a:noAutofit/>
          </a:bodyPr>
          <a:lstStyle/>
          <a:p>
            <a:pPr defTabSz="1219170">
              <a:buClr>
                <a:srgbClr val="1A4731"/>
              </a:buClr>
              <a:buSzPts val="2000"/>
            </a:pPr>
            <a:r>
              <a:rPr lang="en-US" sz="2667" b="1" kern="0">
                <a:solidFill>
                  <a:srgbClr val="1A4731"/>
                </a:solidFill>
                <a:latin typeface="Calibri"/>
                <a:ea typeface="Calibri"/>
                <a:cs typeface="Calibri"/>
                <a:sym typeface="Calibri"/>
              </a:rPr>
              <a:t>Forum des Énergies Renouvelables</a:t>
            </a:r>
            <a:endParaRPr sz="2667" kern="0">
              <a:solidFill>
                <a:srgbClr val="000000"/>
              </a:solidFill>
              <a:latin typeface="Calibri"/>
              <a:ea typeface="Calibri"/>
              <a:cs typeface="Calibri"/>
              <a:sym typeface="Calibri"/>
            </a:endParaRPr>
          </a:p>
        </p:txBody>
      </p:sp>
      <p:sp>
        <p:nvSpPr>
          <p:cNvPr id="306" name="Google Shape;306;p16"/>
          <p:cNvSpPr/>
          <p:nvPr/>
        </p:nvSpPr>
        <p:spPr>
          <a:xfrm>
            <a:off x="548640" y="877824"/>
            <a:ext cx="11094720" cy="36576"/>
          </a:xfrm>
          <a:prstGeom prst="rect">
            <a:avLst/>
          </a:prstGeom>
          <a:solidFill>
            <a:srgbClr val="4CAF73"/>
          </a:solidFill>
          <a:ln w="12700" cap="flat" cmpd="sng">
            <a:solidFill>
              <a:srgbClr val="4CAF73"/>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07" name="Google Shape;307;p16"/>
          <p:cNvSpPr/>
          <p:nvPr/>
        </p:nvSpPr>
        <p:spPr>
          <a:xfrm>
            <a:off x="548640" y="999744"/>
            <a:ext cx="3169920" cy="609600"/>
          </a:xfrm>
          <a:prstGeom prst="rect">
            <a:avLst/>
          </a:prstGeom>
          <a:solidFill>
            <a:srgbClr val="1D6B45"/>
          </a:solidFill>
          <a:ln w="12700" cap="flat" cmpd="sng">
            <a:solidFill>
              <a:srgbClr val="1D6B45"/>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08" name="Google Shape;308;p16"/>
          <p:cNvSpPr/>
          <p:nvPr/>
        </p:nvSpPr>
        <p:spPr>
          <a:xfrm>
            <a:off x="609600" y="1024128"/>
            <a:ext cx="3048000" cy="536448"/>
          </a:xfrm>
          <a:prstGeom prst="rect">
            <a:avLst/>
          </a:prstGeom>
          <a:noFill/>
          <a:ln>
            <a:noFill/>
          </a:ln>
        </p:spPr>
        <p:txBody>
          <a:bodyPr spcFirstLastPara="1" wrap="square" lIns="0" tIns="0" rIns="0" bIns="0" anchor="ctr" anchorCtr="0">
            <a:noAutofit/>
          </a:bodyPr>
          <a:lstStyle/>
          <a:p>
            <a:pPr algn="ctr" defTabSz="1219170">
              <a:buClr>
                <a:srgbClr val="FFFFFF"/>
              </a:buClr>
              <a:buSzPts val="1100"/>
            </a:pPr>
            <a:r>
              <a:rPr lang="en-US" sz="1467" b="1" kern="0">
                <a:solidFill>
                  <a:srgbClr val="FFFFFF"/>
                </a:solidFill>
                <a:latin typeface="Calibri"/>
                <a:ea typeface="Calibri"/>
                <a:cs typeface="Calibri"/>
                <a:sym typeface="Calibri"/>
              </a:rPr>
              <a:t>📅 28 mai 2026</a:t>
            </a:r>
            <a:endParaRPr sz="1467" kern="0">
              <a:solidFill>
                <a:srgbClr val="000000"/>
              </a:solidFill>
              <a:latin typeface="Calibri"/>
              <a:ea typeface="Calibri"/>
              <a:cs typeface="Calibri"/>
              <a:sym typeface="Calibri"/>
            </a:endParaRPr>
          </a:p>
        </p:txBody>
      </p:sp>
      <p:sp>
        <p:nvSpPr>
          <p:cNvPr id="309" name="Google Shape;309;p16"/>
          <p:cNvSpPr/>
          <p:nvPr/>
        </p:nvSpPr>
        <p:spPr>
          <a:xfrm>
            <a:off x="3840467" y="999733"/>
            <a:ext cx="2406400" cy="609600"/>
          </a:xfrm>
          <a:prstGeom prst="rect">
            <a:avLst/>
          </a:prstGeom>
          <a:solidFill>
            <a:srgbClr val="E8F5E9"/>
          </a:solidFill>
          <a:ln w="12700" cap="flat" cmpd="sng">
            <a:solidFill>
              <a:srgbClr val="4CAF73"/>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10" name="Google Shape;310;p16"/>
          <p:cNvSpPr/>
          <p:nvPr/>
        </p:nvSpPr>
        <p:spPr>
          <a:xfrm>
            <a:off x="3962400" y="1024133"/>
            <a:ext cx="2284400" cy="536400"/>
          </a:xfrm>
          <a:prstGeom prst="rect">
            <a:avLst/>
          </a:prstGeom>
          <a:noFill/>
          <a:ln>
            <a:noFill/>
          </a:ln>
        </p:spPr>
        <p:txBody>
          <a:bodyPr spcFirstLastPara="1" wrap="square" lIns="121900" tIns="60933" rIns="121900" bIns="60933" anchor="ctr" anchorCtr="0">
            <a:noAutofit/>
          </a:bodyPr>
          <a:lstStyle/>
          <a:p>
            <a:pPr defTabSz="1219170">
              <a:buClr>
                <a:srgbClr val="2E7D52"/>
              </a:buClr>
              <a:buSzPts val="1100"/>
            </a:pPr>
            <a:r>
              <a:rPr lang="en-US" sz="1467" kern="0">
                <a:solidFill>
                  <a:srgbClr val="2E7D52"/>
                </a:solidFill>
                <a:latin typeface="Calibri"/>
                <a:ea typeface="Calibri"/>
                <a:cs typeface="Calibri"/>
                <a:sym typeface="Calibri"/>
              </a:rPr>
              <a:t>📍 Grandpuits – Mormant</a:t>
            </a:r>
            <a:endParaRPr sz="1467" kern="0">
              <a:solidFill>
                <a:srgbClr val="000000"/>
              </a:solidFill>
              <a:latin typeface="Calibri"/>
              <a:ea typeface="Calibri"/>
              <a:cs typeface="Calibri"/>
              <a:sym typeface="Calibri"/>
            </a:endParaRPr>
          </a:p>
        </p:txBody>
      </p:sp>
      <p:sp>
        <p:nvSpPr>
          <p:cNvPr id="311" name="Google Shape;311;p16"/>
          <p:cNvSpPr/>
          <p:nvPr/>
        </p:nvSpPr>
        <p:spPr>
          <a:xfrm>
            <a:off x="731532" y="1804400"/>
            <a:ext cx="5815600" cy="4145200"/>
          </a:xfrm>
          <a:prstGeom prst="rect">
            <a:avLst/>
          </a:prstGeom>
          <a:noFill/>
          <a:ln>
            <a:noFill/>
          </a:ln>
        </p:spPr>
        <p:txBody>
          <a:bodyPr spcFirstLastPara="1" wrap="square" lIns="121900" tIns="60933" rIns="121900" bIns="60933" anchor="ctr" anchorCtr="0">
            <a:noAutofit/>
          </a:bodyPr>
          <a:lstStyle/>
          <a:p>
            <a:pPr marL="457189" indent="-457189" defTabSz="1219170">
              <a:buClr>
                <a:srgbClr val="1A1A1A"/>
              </a:buClr>
              <a:buSzPts val="1300"/>
              <a:buFont typeface="Calibri"/>
              <a:buChar char="•"/>
            </a:pPr>
            <a:r>
              <a:rPr lang="en-US" sz="1733" kern="0">
                <a:solidFill>
                  <a:srgbClr val="1A1A1A"/>
                </a:solidFill>
                <a:latin typeface="Calibri"/>
                <a:ea typeface="Calibri"/>
                <a:cs typeface="Calibri"/>
                <a:sym typeface="Calibri"/>
              </a:rPr>
              <a:t>Valorisation des projets et acteurs locaux des énergies renouvelables</a:t>
            </a:r>
            <a:endParaRPr sz="1733" kern="0">
              <a:solidFill>
                <a:srgbClr val="1A1A1A"/>
              </a:solidFill>
              <a:latin typeface="Calibri"/>
              <a:ea typeface="Calibri"/>
              <a:cs typeface="Calibri"/>
              <a:sym typeface="Calibri"/>
            </a:endParaRPr>
          </a:p>
          <a:p>
            <a:pPr marL="609585" defTabSz="1219170">
              <a:buClr>
                <a:srgbClr val="000000"/>
              </a:buClr>
            </a:pPr>
            <a:endParaRPr sz="1733" kern="0">
              <a:solidFill>
                <a:srgbClr val="1A1A1A"/>
              </a:solidFill>
              <a:latin typeface="Calibri"/>
              <a:ea typeface="Calibri"/>
              <a:cs typeface="Calibri"/>
              <a:sym typeface="Calibri"/>
            </a:endParaRPr>
          </a:p>
          <a:p>
            <a:pPr marL="457189" indent="-457189" defTabSz="1219170">
              <a:buClr>
                <a:srgbClr val="1A1A1A"/>
              </a:buClr>
              <a:buSzPts val="1300"/>
              <a:buFont typeface="Calibri"/>
              <a:buChar char="•"/>
            </a:pPr>
            <a:r>
              <a:rPr lang="en-US" sz="1733" kern="0">
                <a:solidFill>
                  <a:srgbClr val="1A1A1A"/>
                </a:solidFill>
                <a:latin typeface="Calibri"/>
                <a:ea typeface="Calibri"/>
                <a:cs typeface="Calibri"/>
                <a:sym typeface="Calibri"/>
              </a:rPr>
              <a:t>Temps d'échanges entre porteurs de projets, collectivités et partenaires</a:t>
            </a:r>
            <a:endParaRPr sz="1733" kern="0">
              <a:solidFill>
                <a:srgbClr val="1A1A1A"/>
              </a:solidFill>
              <a:latin typeface="Calibri"/>
              <a:ea typeface="Calibri"/>
              <a:cs typeface="Calibri"/>
              <a:sym typeface="Calibri"/>
            </a:endParaRPr>
          </a:p>
          <a:p>
            <a:pPr marL="609585" defTabSz="1219170">
              <a:buClr>
                <a:srgbClr val="000000"/>
              </a:buClr>
            </a:pPr>
            <a:endParaRPr sz="1733" kern="0">
              <a:solidFill>
                <a:srgbClr val="1A1A1A"/>
              </a:solidFill>
              <a:latin typeface="Calibri"/>
              <a:ea typeface="Calibri"/>
              <a:cs typeface="Calibri"/>
              <a:sym typeface="Calibri"/>
            </a:endParaRPr>
          </a:p>
          <a:p>
            <a:pPr marL="457189" indent="-457189" defTabSz="1219170">
              <a:buClr>
                <a:srgbClr val="1A1A1A"/>
              </a:buClr>
              <a:buSzPts val="1300"/>
              <a:buFont typeface="Calibri"/>
              <a:buChar char="•"/>
            </a:pPr>
            <a:r>
              <a:rPr lang="en-US" sz="1733" kern="0">
                <a:solidFill>
                  <a:srgbClr val="1A1A1A"/>
                </a:solidFill>
                <a:latin typeface="Calibri"/>
                <a:ea typeface="Calibri"/>
                <a:cs typeface="Calibri"/>
                <a:sym typeface="Calibri"/>
              </a:rPr>
              <a:t>Sensibilisation aux enjeux de transition énergétique du territoire</a:t>
            </a:r>
            <a:endParaRPr sz="1733" kern="0">
              <a:solidFill>
                <a:srgbClr val="000000"/>
              </a:solidFill>
              <a:latin typeface="Calibri"/>
              <a:ea typeface="Calibri"/>
              <a:cs typeface="Calibri"/>
              <a:sym typeface="Calibri"/>
            </a:endParaRPr>
          </a:p>
        </p:txBody>
      </p:sp>
      <p:pic>
        <p:nvPicPr>
          <p:cNvPr id="312" name="Google Shape;312;p16"/>
          <p:cNvPicPr preferRelativeResize="0"/>
          <p:nvPr/>
        </p:nvPicPr>
        <p:blipFill>
          <a:blip r:embed="rId3">
            <a:alphaModFix/>
          </a:blip>
          <a:stretch>
            <a:fillRect/>
          </a:stretch>
        </p:blipFill>
        <p:spPr>
          <a:xfrm>
            <a:off x="7197500" y="951000"/>
            <a:ext cx="4079155" cy="5839933"/>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9FAFB"/>
        </a:solidFill>
        <a:effectLst/>
      </p:bgPr>
    </p:bg>
    <p:spTree>
      <p:nvGrpSpPr>
        <p:cNvPr id="1" name="Shape 318"/>
        <p:cNvGrpSpPr/>
        <p:nvPr/>
      </p:nvGrpSpPr>
      <p:grpSpPr>
        <a:xfrm>
          <a:off x="0" y="0"/>
          <a:ext cx="0" cy="0"/>
          <a:chOff x="0" y="0"/>
          <a:chExt cx="0" cy="0"/>
        </a:xfrm>
      </p:grpSpPr>
      <p:sp>
        <p:nvSpPr>
          <p:cNvPr id="319" name="Google Shape;319;p17"/>
          <p:cNvSpPr/>
          <p:nvPr/>
        </p:nvSpPr>
        <p:spPr>
          <a:xfrm>
            <a:off x="0" y="0"/>
            <a:ext cx="12192000" cy="97536"/>
          </a:xfrm>
          <a:prstGeom prst="rect">
            <a:avLst/>
          </a:prstGeom>
          <a:solidFill>
            <a:srgbClr val="1D6B45"/>
          </a:solidFill>
          <a:ln w="12700" cap="flat" cmpd="sng">
            <a:solidFill>
              <a:srgbClr val="1D6B45"/>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20" name="Google Shape;320;p17"/>
          <p:cNvSpPr/>
          <p:nvPr/>
        </p:nvSpPr>
        <p:spPr>
          <a:xfrm>
            <a:off x="548640" y="170688"/>
            <a:ext cx="11094720" cy="670560"/>
          </a:xfrm>
          <a:prstGeom prst="rect">
            <a:avLst/>
          </a:prstGeom>
          <a:noFill/>
          <a:ln>
            <a:noFill/>
          </a:ln>
        </p:spPr>
        <p:txBody>
          <a:bodyPr spcFirstLastPara="1" wrap="square" lIns="0" tIns="0" rIns="0" bIns="0" anchor="ctr" anchorCtr="0">
            <a:noAutofit/>
          </a:bodyPr>
          <a:lstStyle/>
          <a:p>
            <a:pPr defTabSz="1219170">
              <a:buClr>
                <a:srgbClr val="1A4731"/>
              </a:buClr>
              <a:buSzPts val="2000"/>
            </a:pPr>
            <a:r>
              <a:rPr lang="en-US" sz="2667" b="1" kern="0">
                <a:solidFill>
                  <a:srgbClr val="1A4731"/>
                </a:solidFill>
                <a:latin typeface="Calibri"/>
                <a:ea typeface="Calibri"/>
                <a:cs typeface="Calibri"/>
                <a:sym typeface="Calibri"/>
              </a:rPr>
              <a:t>Brie &amp; Bâti Durable – 2e édition</a:t>
            </a:r>
            <a:endParaRPr sz="2667" kern="0">
              <a:solidFill>
                <a:srgbClr val="000000"/>
              </a:solidFill>
              <a:latin typeface="Calibri"/>
              <a:ea typeface="Calibri"/>
              <a:cs typeface="Calibri"/>
              <a:sym typeface="Calibri"/>
            </a:endParaRPr>
          </a:p>
        </p:txBody>
      </p:sp>
      <p:sp>
        <p:nvSpPr>
          <p:cNvPr id="321" name="Google Shape;321;p17"/>
          <p:cNvSpPr/>
          <p:nvPr/>
        </p:nvSpPr>
        <p:spPr>
          <a:xfrm>
            <a:off x="548640" y="877824"/>
            <a:ext cx="11094720" cy="36576"/>
          </a:xfrm>
          <a:prstGeom prst="rect">
            <a:avLst/>
          </a:prstGeom>
          <a:solidFill>
            <a:srgbClr val="4CAF73"/>
          </a:solidFill>
          <a:ln w="12700" cap="flat" cmpd="sng">
            <a:solidFill>
              <a:srgbClr val="4CAF73"/>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22" name="Google Shape;322;p17"/>
          <p:cNvSpPr/>
          <p:nvPr/>
        </p:nvSpPr>
        <p:spPr>
          <a:xfrm>
            <a:off x="548640" y="999744"/>
            <a:ext cx="3169920" cy="609600"/>
          </a:xfrm>
          <a:prstGeom prst="rect">
            <a:avLst/>
          </a:prstGeom>
          <a:solidFill>
            <a:srgbClr val="1D6B45"/>
          </a:solidFill>
          <a:ln w="12700" cap="flat" cmpd="sng">
            <a:solidFill>
              <a:srgbClr val="1D6B45"/>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23" name="Google Shape;323;p17"/>
          <p:cNvSpPr/>
          <p:nvPr/>
        </p:nvSpPr>
        <p:spPr>
          <a:xfrm>
            <a:off x="609600" y="1024128"/>
            <a:ext cx="3048000" cy="536448"/>
          </a:xfrm>
          <a:prstGeom prst="rect">
            <a:avLst/>
          </a:prstGeom>
          <a:noFill/>
          <a:ln>
            <a:noFill/>
          </a:ln>
        </p:spPr>
        <p:txBody>
          <a:bodyPr spcFirstLastPara="1" wrap="square" lIns="0" tIns="0" rIns="0" bIns="0" anchor="ctr" anchorCtr="0">
            <a:noAutofit/>
          </a:bodyPr>
          <a:lstStyle/>
          <a:p>
            <a:pPr algn="ctr" defTabSz="1219170">
              <a:buClr>
                <a:srgbClr val="FFFFFF"/>
              </a:buClr>
              <a:buSzPts val="1100"/>
            </a:pPr>
            <a:r>
              <a:rPr lang="en-US" sz="1467" b="1" kern="0">
                <a:solidFill>
                  <a:srgbClr val="FFFFFF"/>
                </a:solidFill>
                <a:latin typeface="Calibri"/>
                <a:ea typeface="Calibri"/>
                <a:cs typeface="Calibri"/>
                <a:sym typeface="Calibri"/>
              </a:rPr>
              <a:t>📅 5 juin 2026</a:t>
            </a:r>
            <a:endParaRPr sz="1467" kern="0">
              <a:solidFill>
                <a:srgbClr val="000000"/>
              </a:solidFill>
              <a:latin typeface="Calibri"/>
              <a:ea typeface="Calibri"/>
              <a:cs typeface="Calibri"/>
              <a:sym typeface="Calibri"/>
            </a:endParaRPr>
          </a:p>
        </p:txBody>
      </p:sp>
      <p:sp>
        <p:nvSpPr>
          <p:cNvPr id="324" name="Google Shape;324;p17"/>
          <p:cNvSpPr/>
          <p:nvPr/>
        </p:nvSpPr>
        <p:spPr>
          <a:xfrm>
            <a:off x="3840467" y="999733"/>
            <a:ext cx="3170000" cy="609600"/>
          </a:xfrm>
          <a:prstGeom prst="rect">
            <a:avLst/>
          </a:prstGeom>
          <a:solidFill>
            <a:srgbClr val="E8F5E9"/>
          </a:solidFill>
          <a:ln w="12700" cap="flat" cmpd="sng">
            <a:solidFill>
              <a:srgbClr val="4CAF73"/>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25" name="Google Shape;325;p17"/>
          <p:cNvSpPr/>
          <p:nvPr/>
        </p:nvSpPr>
        <p:spPr>
          <a:xfrm>
            <a:off x="3962400" y="1024133"/>
            <a:ext cx="3048000" cy="536400"/>
          </a:xfrm>
          <a:prstGeom prst="rect">
            <a:avLst/>
          </a:prstGeom>
          <a:noFill/>
          <a:ln>
            <a:noFill/>
          </a:ln>
        </p:spPr>
        <p:txBody>
          <a:bodyPr spcFirstLastPara="1" wrap="square" lIns="121900" tIns="60933" rIns="121900" bIns="60933" anchor="ctr" anchorCtr="0">
            <a:noAutofit/>
          </a:bodyPr>
          <a:lstStyle/>
          <a:p>
            <a:pPr defTabSz="1219170">
              <a:buClr>
                <a:srgbClr val="2E7D52"/>
              </a:buClr>
              <a:buSzPts val="1100"/>
            </a:pPr>
            <a:r>
              <a:rPr lang="en-US" sz="1467" kern="0">
                <a:solidFill>
                  <a:srgbClr val="2E7D52"/>
                </a:solidFill>
                <a:latin typeface="Calibri"/>
                <a:ea typeface="Calibri"/>
                <a:cs typeface="Calibri"/>
                <a:sym typeface="Calibri"/>
              </a:rPr>
              <a:t>📍 Salle Rosalie Dubois – Mormant</a:t>
            </a:r>
            <a:endParaRPr sz="1467" kern="0">
              <a:solidFill>
                <a:srgbClr val="000000"/>
              </a:solidFill>
              <a:latin typeface="Calibri"/>
              <a:ea typeface="Calibri"/>
              <a:cs typeface="Calibri"/>
              <a:sym typeface="Calibri"/>
            </a:endParaRPr>
          </a:p>
        </p:txBody>
      </p:sp>
      <p:sp>
        <p:nvSpPr>
          <p:cNvPr id="326" name="Google Shape;326;p17"/>
          <p:cNvSpPr/>
          <p:nvPr/>
        </p:nvSpPr>
        <p:spPr>
          <a:xfrm>
            <a:off x="731535" y="1804400"/>
            <a:ext cx="5784400" cy="4145200"/>
          </a:xfrm>
          <a:prstGeom prst="rect">
            <a:avLst/>
          </a:prstGeom>
          <a:noFill/>
          <a:ln>
            <a:noFill/>
          </a:ln>
        </p:spPr>
        <p:txBody>
          <a:bodyPr spcFirstLastPara="1" wrap="square" lIns="121900" tIns="60933" rIns="121900" bIns="60933" anchor="ctr" anchorCtr="0">
            <a:noAutofit/>
          </a:bodyPr>
          <a:lstStyle/>
          <a:p>
            <a:pPr marL="457189" indent="-457189" defTabSz="1219170">
              <a:buClr>
                <a:srgbClr val="1A1A1A"/>
              </a:buClr>
              <a:buSzPts val="1300"/>
              <a:buFont typeface="Calibri"/>
              <a:buChar char="•"/>
            </a:pPr>
            <a:r>
              <a:rPr lang="en-US" sz="1733" kern="0" dirty="0" err="1">
                <a:solidFill>
                  <a:srgbClr val="1A1A1A"/>
                </a:solidFill>
                <a:latin typeface="Calibri"/>
                <a:ea typeface="Calibri"/>
                <a:cs typeface="Calibri"/>
                <a:sym typeface="Calibri"/>
              </a:rPr>
              <a:t>Thématique</a:t>
            </a:r>
            <a:r>
              <a:rPr lang="en-US" sz="1733" kern="0" dirty="0">
                <a:solidFill>
                  <a:srgbClr val="1A1A1A"/>
                </a:solidFill>
                <a:latin typeface="Calibri"/>
                <a:ea typeface="Calibri"/>
                <a:cs typeface="Calibri"/>
                <a:sym typeface="Calibri"/>
              </a:rPr>
              <a:t> centrale : </a:t>
            </a:r>
            <a:r>
              <a:rPr lang="en-US" sz="1733" kern="0" dirty="0" err="1">
                <a:solidFill>
                  <a:srgbClr val="1A1A1A"/>
                </a:solidFill>
                <a:latin typeface="Calibri"/>
                <a:ea typeface="Calibri"/>
                <a:cs typeface="Calibri"/>
                <a:sym typeface="Calibri"/>
              </a:rPr>
              <a:t>rénovation</a:t>
            </a:r>
            <a:r>
              <a:rPr lang="en-US" sz="1733" kern="0" dirty="0">
                <a:solidFill>
                  <a:srgbClr val="1A1A1A"/>
                </a:solidFill>
                <a:latin typeface="Calibri"/>
                <a:ea typeface="Calibri"/>
                <a:cs typeface="Calibri"/>
                <a:sym typeface="Calibri"/>
              </a:rPr>
              <a:t> </a:t>
            </a:r>
            <a:r>
              <a:rPr lang="en-US" sz="1733" kern="0" dirty="0" err="1">
                <a:solidFill>
                  <a:srgbClr val="1A1A1A"/>
                </a:solidFill>
                <a:latin typeface="Calibri"/>
                <a:ea typeface="Calibri"/>
                <a:cs typeface="Calibri"/>
                <a:sym typeface="Calibri"/>
              </a:rPr>
              <a:t>énergétique</a:t>
            </a:r>
            <a:r>
              <a:rPr lang="en-US" sz="1733" kern="0" dirty="0">
                <a:solidFill>
                  <a:srgbClr val="1A1A1A"/>
                </a:solidFill>
                <a:latin typeface="Calibri"/>
                <a:ea typeface="Calibri"/>
                <a:cs typeface="Calibri"/>
                <a:sym typeface="Calibri"/>
              </a:rPr>
              <a:t>, construction durable et </a:t>
            </a:r>
            <a:r>
              <a:rPr lang="en-US" sz="1733" kern="0" dirty="0" err="1">
                <a:solidFill>
                  <a:srgbClr val="1A1A1A"/>
                </a:solidFill>
                <a:latin typeface="Calibri"/>
                <a:ea typeface="Calibri"/>
                <a:cs typeface="Calibri"/>
                <a:sym typeface="Calibri"/>
              </a:rPr>
              <a:t>matériaux</a:t>
            </a:r>
            <a:r>
              <a:rPr lang="en-US" sz="1733" kern="0" dirty="0">
                <a:solidFill>
                  <a:srgbClr val="1A1A1A"/>
                </a:solidFill>
                <a:latin typeface="Calibri"/>
                <a:ea typeface="Calibri"/>
                <a:cs typeface="Calibri"/>
                <a:sym typeface="Calibri"/>
              </a:rPr>
              <a:t> </a:t>
            </a:r>
            <a:r>
              <a:rPr lang="en-US" sz="1733" kern="0" dirty="0" err="1">
                <a:solidFill>
                  <a:srgbClr val="1A1A1A"/>
                </a:solidFill>
                <a:latin typeface="Calibri"/>
                <a:ea typeface="Calibri"/>
                <a:cs typeface="Calibri"/>
                <a:sym typeface="Calibri"/>
              </a:rPr>
              <a:t>biosourcés</a:t>
            </a:r>
            <a:endParaRPr sz="1733" kern="0" dirty="0">
              <a:solidFill>
                <a:srgbClr val="1A1A1A"/>
              </a:solidFill>
              <a:latin typeface="Calibri"/>
              <a:ea typeface="Calibri"/>
              <a:cs typeface="Calibri"/>
              <a:sym typeface="Calibri"/>
            </a:endParaRPr>
          </a:p>
          <a:p>
            <a:pPr marL="609585" defTabSz="1219170">
              <a:buClr>
                <a:srgbClr val="000000"/>
              </a:buClr>
            </a:pPr>
            <a:endParaRPr sz="1733" kern="0" dirty="0">
              <a:solidFill>
                <a:srgbClr val="1A1A1A"/>
              </a:solidFill>
              <a:latin typeface="Calibri"/>
              <a:ea typeface="Calibri"/>
              <a:cs typeface="Calibri"/>
              <a:sym typeface="Calibri"/>
            </a:endParaRPr>
          </a:p>
          <a:p>
            <a:pPr marL="457189" indent="-457189" defTabSz="1219170">
              <a:buClr>
                <a:srgbClr val="1A1A1A"/>
              </a:buClr>
              <a:buSzPts val="1300"/>
              <a:buFont typeface="Calibri"/>
              <a:buChar char="•"/>
            </a:pPr>
            <a:r>
              <a:rPr lang="en-US" sz="1733" kern="0" dirty="0">
                <a:solidFill>
                  <a:srgbClr val="1A1A1A"/>
                </a:solidFill>
                <a:latin typeface="Calibri"/>
                <a:ea typeface="Calibri"/>
                <a:cs typeface="Calibri"/>
                <a:sym typeface="Calibri"/>
              </a:rPr>
              <a:t>Objectif : </a:t>
            </a:r>
            <a:r>
              <a:rPr lang="en-US" sz="1733" kern="0" dirty="0" err="1">
                <a:solidFill>
                  <a:srgbClr val="1A1A1A"/>
                </a:solidFill>
                <a:latin typeface="Calibri"/>
                <a:ea typeface="Calibri"/>
                <a:cs typeface="Calibri"/>
                <a:sym typeface="Calibri"/>
              </a:rPr>
              <a:t>favoriser</a:t>
            </a:r>
            <a:r>
              <a:rPr lang="en-US" sz="1733" kern="0" dirty="0">
                <a:solidFill>
                  <a:srgbClr val="1A1A1A"/>
                </a:solidFill>
                <a:latin typeface="Calibri"/>
                <a:ea typeface="Calibri"/>
                <a:cs typeface="Calibri"/>
                <a:sym typeface="Calibri"/>
              </a:rPr>
              <a:t> les </a:t>
            </a:r>
            <a:r>
              <a:rPr lang="en-US" sz="1733" kern="0" dirty="0" err="1">
                <a:solidFill>
                  <a:srgbClr val="1A1A1A"/>
                </a:solidFill>
                <a:latin typeface="Calibri"/>
                <a:ea typeface="Calibri"/>
                <a:cs typeface="Calibri"/>
                <a:sym typeface="Calibri"/>
              </a:rPr>
              <a:t>échanges</a:t>
            </a:r>
            <a:r>
              <a:rPr lang="en-US" sz="1733" kern="0" dirty="0">
                <a:solidFill>
                  <a:srgbClr val="1A1A1A"/>
                </a:solidFill>
                <a:latin typeface="Calibri"/>
                <a:ea typeface="Calibri"/>
                <a:cs typeface="Calibri"/>
                <a:sym typeface="Calibri"/>
              </a:rPr>
              <a:t> entre </a:t>
            </a:r>
            <a:r>
              <a:rPr lang="en-US" sz="1733" kern="0" dirty="0" err="1">
                <a:solidFill>
                  <a:srgbClr val="1A1A1A"/>
                </a:solidFill>
                <a:latin typeface="Calibri"/>
                <a:ea typeface="Calibri"/>
                <a:cs typeface="Calibri"/>
                <a:sym typeface="Calibri"/>
              </a:rPr>
              <a:t>élus</a:t>
            </a:r>
            <a:r>
              <a:rPr lang="en-US" sz="1733" kern="0" dirty="0">
                <a:solidFill>
                  <a:srgbClr val="1A1A1A"/>
                </a:solidFill>
                <a:latin typeface="Calibri"/>
                <a:ea typeface="Calibri"/>
                <a:cs typeface="Calibri"/>
                <a:sym typeface="Calibri"/>
              </a:rPr>
              <a:t>, </a:t>
            </a:r>
            <a:r>
              <a:rPr lang="en-US" sz="1733" kern="0" dirty="0" err="1">
                <a:solidFill>
                  <a:srgbClr val="1A1A1A"/>
                </a:solidFill>
                <a:latin typeface="Calibri"/>
                <a:ea typeface="Calibri"/>
                <a:cs typeface="Calibri"/>
                <a:sym typeface="Calibri"/>
              </a:rPr>
              <a:t>professionnels</a:t>
            </a:r>
            <a:r>
              <a:rPr lang="en-US" sz="1733" kern="0" dirty="0">
                <a:solidFill>
                  <a:srgbClr val="1A1A1A"/>
                </a:solidFill>
                <a:latin typeface="Calibri"/>
                <a:ea typeface="Calibri"/>
                <a:cs typeface="Calibri"/>
                <a:sym typeface="Calibri"/>
              </a:rPr>
              <a:t>, artisans, </a:t>
            </a:r>
            <a:r>
              <a:rPr lang="en-US" sz="1733" kern="0" dirty="0" err="1">
                <a:solidFill>
                  <a:srgbClr val="1A1A1A"/>
                </a:solidFill>
                <a:latin typeface="Calibri"/>
                <a:ea typeface="Calibri"/>
                <a:cs typeface="Calibri"/>
                <a:sym typeface="Calibri"/>
              </a:rPr>
              <a:t>agriculteurs</a:t>
            </a:r>
            <a:r>
              <a:rPr lang="en-US" sz="1733" kern="0" dirty="0">
                <a:solidFill>
                  <a:srgbClr val="1A1A1A"/>
                </a:solidFill>
                <a:latin typeface="Calibri"/>
                <a:ea typeface="Calibri"/>
                <a:cs typeface="Calibri"/>
                <a:sym typeface="Calibri"/>
              </a:rPr>
              <a:t> et </a:t>
            </a:r>
            <a:r>
              <a:rPr lang="en-US" sz="1733" kern="0" dirty="0" err="1">
                <a:solidFill>
                  <a:srgbClr val="1A1A1A"/>
                </a:solidFill>
                <a:latin typeface="Calibri"/>
                <a:ea typeface="Calibri"/>
                <a:cs typeface="Calibri"/>
                <a:sym typeface="Calibri"/>
              </a:rPr>
              <a:t>acteurs</a:t>
            </a:r>
            <a:r>
              <a:rPr lang="en-US" sz="1733" kern="0" dirty="0">
                <a:solidFill>
                  <a:srgbClr val="1A1A1A"/>
                </a:solidFill>
                <a:latin typeface="Calibri"/>
                <a:ea typeface="Calibri"/>
                <a:cs typeface="Calibri"/>
                <a:sym typeface="Calibri"/>
              </a:rPr>
              <a:t> </a:t>
            </a:r>
            <a:r>
              <a:rPr lang="en-US" sz="1733" kern="0" dirty="0" err="1">
                <a:solidFill>
                  <a:srgbClr val="1A1A1A"/>
                </a:solidFill>
                <a:latin typeface="Calibri"/>
                <a:ea typeface="Calibri"/>
                <a:cs typeface="Calibri"/>
                <a:sym typeface="Calibri"/>
              </a:rPr>
              <a:t>locaux</a:t>
            </a:r>
            <a:r>
              <a:rPr lang="en-US" sz="1733" kern="0" dirty="0">
                <a:solidFill>
                  <a:srgbClr val="1A1A1A"/>
                </a:solidFill>
                <a:latin typeface="Calibri"/>
                <a:ea typeface="Calibri"/>
                <a:cs typeface="Calibri"/>
                <a:sym typeface="Calibri"/>
              </a:rPr>
              <a:t> </a:t>
            </a:r>
            <a:r>
              <a:rPr lang="en-US" sz="1733" kern="0" dirty="0" err="1">
                <a:solidFill>
                  <a:srgbClr val="1A1A1A"/>
                </a:solidFill>
                <a:latin typeface="Calibri"/>
                <a:ea typeface="Calibri"/>
                <a:cs typeface="Calibri"/>
                <a:sym typeface="Calibri"/>
              </a:rPr>
              <a:t>autour</a:t>
            </a:r>
            <a:r>
              <a:rPr lang="en-US" sz="1733" kern="0" dirty="0">
                <a:solidFill>
                  <a:srgbClr val="1A1A1A"/>
                </a:solidFill>
                <a:latin typeface="Calibri"/>
                <a:ea typeface="Calibri"/>
                <a:cs typeface="Calibri"/>
                <a:sym typeface="Calibri"/>
              </a:rPr>
              <a:t> des solutions </a:t>
            </a:r>
            <a:r>
              <a:rPr lang="en-US" sz="1733" kern="0" dirty="0" err="1">
                <a:solidFill>
                  <a:srgbClr val="1A1A1A"/>
                </a:solidFill>
                <a:latin typeface="Calibri"/>
                <a:ea typeface="Calibri"/>
                <a:cs typeface="Calibri"/>
                <a:sym typeface="Calibri"/>
              </a:rPr>
              <a:t>adaptées</a:t>
            </a:r>
            <a:r>
              <a:rPr lang="en-US" sz="1733" kern="0" dirty="0">
                <a:solidFill>
                  <a:srgbClr val="1A1A1A"/>
                </a:solidFill>
                <a:latin typeface="Calibri"/>
                <a:ea typeface="Calibri"/>
                <a:cs typeface="Calibri"/>
                <a:sym typeface="Calibri"/>
              </a:rPr>
              <a:t> au </a:t>
            </a:r>
            <a:r>
              <a:rPr lang="en-US" sz="1733" kern="0" dirty="0" err="1">
                <a:solidFill>
                  <a:srgbClr val="1A1A1A"/>
                </a:solidFill>
                <a:latin typeface="Calibri"/>
                <a:ea typeface="Calibri"/>
                <a:cs typeface="Calibri"/>
                <a:sym typeface="Calibri"/>
              </a:rPr>
              <a:t>territoire</a:t>
            </a:r>
            <a:endParaRPr sz="1733" kern="0" dirty="0">
              <a:solidFill>
                <a:srgbClr val="1A1A1A"/>
              </a:solidFill>
              <a:latin typeface="Calibri"/>
              <a:ea typeface="Calibri"/>
              <a:cs typeface="Calibri"/>
              <a:sym typeface="Calibri"/>
            </a:endParaRPr>
          </a:p>
          <a:p>
            <a:pPr marL="609585" defTabSz="1219170">
              <a:buClr>
                <a:srgbClr val="000000"/>
              </a:buClr>
            </a:pPr>
            <a:endParaRPr sz="1733" kern="0" dirty="0">
              <a:solidFill>
                <a:srgbClr val="1A1A1A"/>
              </a:solidFill>
              <a:latin typeface="Calibri"/>
              <a:ea typeface="Calibri"/>
              <a:cs typeface="Calibri"/>
              <a:sym typeface="Calibri"/>
            </a:endParaRPr>
          </a:p>
          <a:p>
            <a:pPr marL="457189" indent="-457189" defTabSz="1219170">
              <a:buClr>
                <a:srgbClr val="1A1A1A"/>
              </a:buClr>
              <a:buSzPts val="1300"/>
              <a:buFont typeface="Calibri"/>
              <a:buChar char="•"/>
            </a:pPr>
            <a:r>
              <a:rPr lang="en-US" sz="1733" kern="0" dirty="0">
                <a:solidFill>
                  <a:srgbClr val="1A1A1A"/>
                </a:solidFill>
                <a:latin typeface="Calibri"/>
                <a:ea typeface="Calibri"/>
                <a:cs typeface="Calibri"/>
                <a:sym typeface="Calibri"/>
              </a:rPr>
              <a:t>Temps fort : retours </a:t>
            </a:r>
            <a:r>
              <a:rPr lang="en-US" sz="1733" kern="0" dirty="0" err="1">
                <a:solidFill>
                  <a:srgbClr val="1A1A1A"/>
                </a:solidFill>
                <a:latin typeface="Calibri"/>
                <a:ea typeface="Calibri"/>
                <a:cs typeface="Calibri"/>
                <a:sym typeface="Calibri"/>
              </a:rPr>
              <a:t>d’expériences</a:t>
            </a:r>
            <a:r>
              <a:rPr lang="en-US" sz="1733" kern="0" dirty="0">
                <a:solidFill>
                  <a:srgbClr val="1A1A1A"/>
                </a:solidFill>
                <a:latin typeface="Calibri"/>
                <a:ea typeface="Calibri"/>
                <a:cs typeface="Calibri"/>
                <a:sym typeface="Calibri"/>
              </a:rPr>
              <a:t> et </a:t>
            </a:r>
            <a:r>
              <a:rPr lang="en-US" sz="1733" kern="0" dirty="0" err="1">
                <a:solidFill>
                  <a:srgbClr val="1A1A1A"/>
                </a:solidFill>
                <a:latin typeface="Calibri"/>
                <a:ea typeface="Calibri"/>
                <a:cs typeface="Calibri"/>
                <a:sym typeface="Calibri"/>
              </a:rPr>
              <a:t>échanges</a:t>
            </a:r>
            <a:r>
              <a:rPr lang="en-US" sz="1733" kern="0" dirty="0">
                <a:solidFill>
                  <a:srgbClr val="1A1A1A"/>
                </a:solidFill>
                <a:latin typeface="Calibri"/>
                <a:ea typeface="Calibri"/>
                <a:cs typeface="Calibri"/>
                <a:sym typeface="Calibri"/>
              </a:rPr>
              <a:t> sur les </a:t>
            </a:r>
            <a:r>
              <a:rPr lang="en-US" sz="1733" kern="0" dirty="0" err="1">
                <a:solidFill>
                  <a:srgbClr val="1A1A1A"/>
                </a:solidFill>
                <a:latin typeface="Calibri"/>
                <a:ea typeface="Calibri"/>
                <a:cs typeface="Calibri"/>
                <a:sym typeface="Calibri"/>
              </a:rPr>
              <a:t>filières</a:t>
            </a:r>
            <a:r>
              <a:rPr lang="en-US" sz="1733" kern="0" dirty="0">
                <a:solidFill>
                  <a:srgbClr val="1A1A1A"/>
                </a:solidFill>
                <a:latin typeface="Calibri"/>
                <a:ea typeface="Calibri"/>
                <a:cs typeface="Calibri"/>
                <a:sym typeface="Calibri"/>
              </a:rPr>
              <a:t> locales et les </a:t>
            </a:r>
            <a:r>
              <a:rPr lang="en-US" sz="1733" kern="0" dirty="0" err="1">
                <a:solidFill>
                  <a:srgbClr val="1A1A1A"/>
                </a:solidFill>
                <a:latin typeface="Calibri"/>
                <a:ea typeface="Calibri"/>
                <a:cs typeface="Calibri"/>
                <a:sym typeface="Calibri"/>
              </a:rPr>
              <a:t>matériaux</a:t>
            </a:r>
            <a:r>
              <a:rPr lang="en-US" sz="1733" kern="0" dirty="0">
                <a:solidFill>
                  <a:srgbClr val="1A1A1A"/>
                </a:solidFill>
                <a:latin typeface="Calibri"/>
                <a:ea typeface="Calibri"/>
                <a:cs typeface="Calibri"/>
                <a:sym typeface="Calibri"/>
              </a:rPr>
              <a:t> </a:t>
            </a:r>
            <a:r>
              <a:rPr lang="en-US" sz="1733" kern="0" dirty="0" err="1">
                <a:solidFill>
                  <a:srgbClr val="1A1A1A"/>
                </a:solidFill>
                <a:latin typeface="Calibri"/>
                <a:ea typeface="Calibri"/>
                <a:cs typeface="Calibri"/>
                <a:sym typeface="Calibri"/>
              </a:rPr>
              <a:t>biosourcés</a:t>
            </a:r>
            <a:endParaRPr sz="1733" kern="0" dirty="0">
              <a:solidFill>
                <a:srgbClr val="1A1A1A"/>
              </a:solidFill>
              <a:latin typeface="Calibri"/>
              <a:ea typeface="Calibri"/>
              <a:cs typeface="Calibri"/>
              <a:sym typeface="Calibri"/>
            </a:endParaRPr>
          </a:p>
          <a:p>
            <a:pPr marL="609585" defTabSz="1219170">
              <a:buClr>
                <a:srgbClr val="000000"/>
              </a:buClr>
            </a:pPr>
            <a:endParaRPr sz="1733" kern="0" dirty="0">
              <a:solidFill>
                <a:srgbClr val="1A1A1A"/>
              </a:solidFill>
              <a:latin typeface="Calibri"/>
              <a:ea typeface="Calibri"/>
              <a:cs typeface="Calibri"/>
              <a:sym typeface="Calibri"/>
            </a:endParaRPr>
          </a:p>
          <a:p>
            <a:pPr marL="457189" indent="-457189" defTabSz="1219170">
              <a:buClr>
                <a:srgbClr val="1A1A1A"/>
              </a:buClr>
              <a:buSzPts val="1300"/>
              <a:buFont typeface="Calibri"/>
              <a:buChar char="•"/>
            </a:pPr>
            <a:r>
              <a:rPr lang="en-US" sz="1733" kern="0" dirty="0">
                <a:solidFill>
                  <a:srgbClr val="1A1A1A"/>
                </a:solidFill>
                <a:latin typeface="Calibri"/>
                <a:ea typeface="Calibri"/>
                <a:cs typeface="Calibri"/>
                <a:sym typeface="Calibri"/>
              </a:rPr>
              <a:t>Inscription : </a:t>
            </a:r>
            <a:r>
              <a:rPr lang="en-US" sz="1733" kern="0" dirty="0" err="1">
                <a:solidFill>
                  <a:srgbClr val="1A1A1A"/>
                </a:solidFill>
                <a:latin typeface="Calibri"/>
                <a:ea typeface="Calibri"/>
                <a:cs typeface="Calibri"/>
                <a:sym typeface="Calibri"/>
              </a:rPr>
              <a:t>obligatoire</a:t>
            </a:r>
            <a:endParaRPr sz="1733" kern="0" dirty="0">
              <a:solidFill>
                <a:srgbClr val="1A1A1A"/>
              </a:solidFill>
              <a:latin typeface="Calibri"/>
              <a:ea typeface="Calibri"/>
              <a:cs typeface="Calibri"/>
              <a:sym typeface="Calibri"/>
            </a:endParaRPr>
          </a:p>
          <a:p>
            <a:pPr marL="609585" defTabSz="1219170">
              <a:buClr>
                <a:srgbClr val="000000"/>
              </a:buClr>
            </a:pPr>
            <a:endParaRPr sz="1733" kern="0" dirty="0">
              <a:solidFill>
                <a:srgbClr val="1A1A1A"/>
              </a:solidFill>
              <a:latin typeface="Calibri"/>
              <a:ea typeface="Calibri"/>
              <a:cs typeface="Calibri"/>
              <a:sym typeface="Calibri"/>
            </a:endParaRPr>
          </a:p>
          <a:p>
            <a:pPr marL="457189" indent="-457189" defTabSz="1219170">
              <a:buClr>
                <a:srgbClr val="1A1A1A"/>
              </a:buClr>
              <a:buSzPts val="1300"/>
              <a:buFont typeface="Calibri"/>
              <a:buChar char="•"/>
            </a:pPr>
            <a:r>
              <a:rPr lang="en-US" sz="1733" kern="0" dirty="0" err="1">
                <a:solidFill>
                  <a:srgbClr val="1A1A1A"/>
                </a:solidFill>
                <a:latin typeface="Calibri"/>
                <a:ea typeface="Calibri"/>
                <a:cs typeface="Calibri"/>
                <a:sym typeface="Calibri"/>
              </a:rPr>
              <a:t>Attente</a:t>
            </a:r>
            <a:r>
              <a:rPr lang="en-US" sz="1733" kern="0" dirty="0">
                <a:solidFill>
                  <a:srgbClr val="1A1A1A"/>
                </a:solidFill>
                <a:latin typeface="Calibri"/>
                <a:ea typeface="Calibri"/>
                <a:cs typeface="Calibri"/>
                <a:sym typeface="Calibri"/>
              </a:rPr>
              <a:t> : </a:t>
            </a:r>
            <a:r>
              <a:rPr lang="en-US" sz="1733" kern="0" dirty="0" err="1">
                <a:solidFill>
                  <a:srgbClr val="1A1A1A"/>
                </a:solidFill>
                <a:latin typeface="Calibri"/>
                <a:ea typeface="Calibri"/>
                <a:cs typeface="Calibri"/>
                <a:sym typeface="Calibri"/>
              </a:rPr>
              <a:t>relayer</a:t>
            </a:r>
            <a:r>
              <a:rPr lang="en-US" sz="1733" kern="0" dirty="0">
                <a:solidFill>
                  <a:srgbClr val="1A1A1A"/>
                </a:solidFill>
                <a:latin typeface="Calibri"/>
                <a:ea typeface="Calibri"/>
                <a:cs typeface="Calibri"/>
                <a:sym typeface="Calibri"/>
              </a:rPr>
              <a:t> </a:t>
            </a:r>
            <a:r>
              <a:rPr lang="en-US" sz="1733" kern="0" dirty="0" err="1">
                <a:solidFill>
                  <a:srgbClr val="1A1A1A"/>
                </a:solidFill>
                <a:latin typeface="Calibri"/>
                <a:ea typeface="Calibri"/>
                <a:cs typeface="Calibri"/>
                <a:sym typeface="Calibri"/>
              </a:rPr>
              <a:t>l’événement</a:t>
            </a:r>
            <a:r>
              <a:rPr lang="en-US" sz="1733" kern="0" dirty="0">
                <a:solidFill>
                  <a:srgbClr val="1A1A1A"/>
                </a:solidFill>
                <a:latin typeface="Calibri"/>
                <a:ea typeface="Calibri"/>
                <a:cs typeface="Calibri"/>
                <a:sym typeface="Calibri"/>
              </a:rPr>
              <a:t> et mobiliser les </a:t>
            </a:r>
            <a:r>
              <a:rPr lang="en-US" sz="1733" kern="0" dirty="0" err="1">
                <a:solidFill>
                  <a:srgbClr val="1A1A1A"/>
                </a:solidFill>
                <a:latin typeface="Calibri"/>
                <a:ea typeface="Calibri"/>
                <a:cs typeface="Calibri"/>
                <a:sym typeface="Calibri"/>
              </a:rPr>
              <a:t>acteurs</a:t>
            </a:r>
            <a:r>
              <a:rPr lang="en-US" sz="1733" kern="0" dirty="0">
                <a:solidFill>
                  <a:srgbClr val="1A1A1A"/>
                </a:solidFill>
                <a:latin typeface="Calibri"/>
                <a:ea typeface="Calibri"/>
                <a:cs typeface="Calibri"/>
                <a:sym typeface="Calibri"/>
              </a:rPr>
              <a:t> du </a:t>
            </a:r>
            <a:r>
              <a:rPr lang="en-US" sz="1733" kern="0" dirty="0" err="1">
                <a:solidFill>
                  <a:srgbClr val="1A1A1A"/>
                </a:solidFill>
                <a:latin typeface="Calibri"/>
                <a:ea typeface="Calibri"/>
                <a:cs typeface="Calibri"/>
                <a:sym typeface="Calibri"/>
              </a:rPr>
              <a:t>territoire</a:t>
            </a:r>
            <a:r>
              <a:rPr lang="en-US" sz="1733" kern="0" dirty="0">
                <a:solidFill>
                  <a:srgbClr val="1A1A1A"/>
                </a:solidFill>
                <a:latin typeface="Calibri"/>
                <a:ea typeface="Calibri"/>
                <a:cs typeface="Calibri"/>
                <a:sym typeface="Calibri"/>
              </a:rPr>
              <a:t> </a:t>
            </a:r>
            <a:r>
              <a:rPr lang="en-US" sz="1733" kern="0" dirty="0" err="1">
                <a:solidFill>
                  <a:srgbClr val="1A1A1A"/>
                </a:solidFill>
                <a:latin typeface="Calibri"/>
                <a:ea typeface="Calibri"/>
                <a:cs typeface="Calibri"/>
                <a:sym typeface="Calibri"/>
              </a:rPr>
              <a:t>concernés</a:t>
            </a:r>
            <a:r>
              <a:rPr lang="en-US" sz="1733" kern="0" dirty="0">
                <a:solidFill>
                  <a:srgbClr val="1A1A1A"/>
                </a:solidFill>
                <a:latin typeface="Calibri"/>
                <a:ea typeface="Calibri"/>
                <a:cs typeface="Calibri"/>
                <a:sym typeface="Calibri"/>
              </a:rPr>
              <a:t> par le </a:t>
            </a:r>
            <a:r>
              <a:rPr lang="en-US" sz="1733" kern="0" dirty="0" err="1">
                <a:solidFill>
                  <a:srgbClr val="1A1A1A"/>
                </a:solidFill>
                <a:latin typeface="Calibri"/>
                <a:ea typeface="Calibri"/>
                <a:cs typeface="Calibri"/>
                <a:sym typeface="Calibri"/>
              </a:rPr>
              <a:t>bâtiment</a:t>
            </a:r>
            <a:r>
              <a:rPr lang="en-US" sz="1733" kern="0" dirty="0">
                <a:solidFill>
                  <a:srgbClr val="1A1A1A"/>
                </a:solidFill>
                <a:latin typeface="Calibri"/>
                <a:ea typeface="Calibri"/>
                <a:cs typeface="Calibri"/>
                <a:sym typeface="Calibri"/>
              </a:rPr>
              <a:t> et la transition </a:t>
            </a:r>
            <a:r>
              <a:rPr lang="en-US" sz="1733" kern="0" dirty="0" err="1">
                <a:solidFill>
                  <a:srgbClr val="1A1A1A"/>
                </a:solidFill>
                <a:latin typeface="Calibri"/>
                <a:ea typeface="Calibri"/>
                <a:cs typeface="Calibri"/>
                <a:sym typeface="Calibri"/>
              </a:rPr>
              <a:t>écologique</a:t>
            </a:r>
            <a:endParaRPr sz="1733" kern="0" dirty="0">
              <a:solidFill>
                <a:srgbClr val="1A1A1A"/>
              </a:solidFill>
              <a:latin typeface="Calibri"/>
              <a:ea typeface="Calibri"/>
              <a:cs typeface="Calibri"/>
              <a:sym typeface="Calibri"/>
            </a:endParaRPr>
          </a:p>
        </p:txBody>
      </p:sp>
      <p:pic>
        <p:nvPicPr>
          <p:cNvPr id="328" name="Google Shape;328;p17"/>
          <p:cNvPicPr preferRelativeResize="0"/>
          <p:nvPr/>
        </p:nvPicPr>
        <p:blipFill>
          <a:blip r:embed="rId3">
            <a:alphaModFix/>
          </a:blip>
          <a:stretch>
            <a:fillRect/>
          </a:stretch>
        </p:blipFill>
        <p:spPr>
          <a:xfrm>
            <a:off x="7168897" y="966198"/>
            <a:ext cx="4290699" cy="5876535"/>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9FAFB"/>
        </a:solidFill>
        <a:effectLst/>
      </p:bgPr>
    </p:bg>
    <p:spTree>
      <p:nvGrpSpPr>
        <p:cNvPr id="1" name="Shape 333"/>
        <p:cNvGrpSpPr/>
        <p:nvPr/>
      </p:nvGrpSpPr>
      <p:grpSpPr>
        <a:xfrm>
          <a:off x="0" y="0"/>
          <a:ext cx="0" cy="0"/>
          <a:chOff x="0" y="0"/>
          <a:chExt cx="0" cy="0"/>
        </a:xfrm>
      </p:grpSpPr>
      <p:sp>
        <p:nvSpPr>
          <p:cNvPr id="334" name="Google Shape;334;p18"/>
          <p:cNvSpPr/>
          <p:nvPr/>
        </p:nvSpPr>
        <p:spPr>
          <a:xfrm>
            <a:off x="0" y="0"/>
            <a:ext cx="12192000" cy="97536"/>
          </a:xfrm>
          <a:prstGeom prst="rect">
            <a:avLst/>
          </a:prstGeom>
          <a:solidFill>
            <a:srgbClr val="1D6B45"/>
          </a:solidFill>
          <a:ln w="12700" cap="flat" cmpd="sng">
            <a:solidFill>
              <a:srgbClr val="1D6B45"/>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35" name="Google Shape;335;p18"/>
          <p:cNvSpPr/>
          <p:nvPr/>
        </p:nvSpPr>
        <p:spPr>
          <a:xfrm>
            <a:off x="548640" y="170688"/>
            <a:ext cx="11094720" cy="670560"/>
          </a:xfrm>
          <a:prstGeom prst="rect">
            <a:avLst/>
          </a:prstGeom>
          <a:noFill/>
          <a:ln>
            <a:noFill/>
          </a:ln>
        </p:spPr>
        <p:txBody>
          <a:bodyPr spcFirstLastPara="1" wrap="square" lIns="0" tIns="0" rIns="0" bIns="0" anchor="ctr" anchorCtr="0">
            <a:noAutofit/>
          </a:bodyPr>
          <a:lstStyle/>
          <a:p>
            <a:pPr defTabSz="1219170">
              <a:buClr>
                <a:srgbClr val="1A4731"/>
              </a:buClr>
              <a:buSzPts val="2000"/>
            </a:pPr>
            <a:r>
              <a:rPr lang="en-US" sz="2667" b="1" kern="0">
                <a:solidFill>
                  <a:srgbClr val="1A4731"/>
                </a:solidFill>
                <a:latin typeface="Calibri"/>
                <a:ea typeface="Calibri"/>
                <a:cs typeface="Calibri"/>
                <a:sym typeface="Calibri"/>
              </a:rPr>
              <a:t>Forum de l'Habitat – 2e édition</a:t>
            </a:r>
            <a:endParaRPr sz="2667" kern="0">
              <a:solidFill>
                <a:srgbClr val="000000"/>
              </a:solidFill>
              <a:latin typeface="Calibri"/>
              <a:ea typeface="Calibri"/>
              <a:cs typeface="Calibri"/>
              <a:sym typeface="Calibri"/>
            </a:endParaRPr>
          </a:p>
        </p:txBody>
      </p:sp>
      <p:sp>
        <p:nvSpPr>
          <p:cNvPr id="336" name="Google Shape;336;p18"/>
          <p:cNvSpPr/>
          <p:nvPr/>
        </p:nvSpPr>
        <p:spPr>
          <a:xfrm>
            <a:off x="548640" y="877824"/>
            <a:ext cx="11094720" cy="36576"/>
          </a:xfrm>
          <a:prstGeom prst="rect">
            <a:avLst/>
          </a:prstGeom>
          <a:solidFill>
            <a:srgbClr val="4CAF73"/>
          </a:solidFill>
          <a:ln w="12700" cap="flat" cmpd="sng">
            <a:solidFill>
              <a:srgbClr val="4CAF73"/>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37" name="Google Shape;337;p18"/>
          <p:cNvSpPr/>
          <p:nvPr/>
        </p:nvSpPr>
        <p:spPr>
          <a:xfrm>
            <a:off x="548640" y="999744"/>
            <a:ext cx="3169920" cy="609600"/>
          </a:xfrm>
          <a:prstGeom prst="rect">
            <a:avLst/>
          </a:prstGeom>
          <a:solidFill>
            <a:srgbClr val="1D6B45"/>
          </a:solidFill>
          <a:ln w="12700" cap="flat" cmpd="sng">
            <a:solidFill>
              <a:srgbClr val="1D6B45"/>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38" name="Google Shape;338;p18"/>
          <p:cNvSpPr/>
          <p:nvPr/>
        </p:nvSpPr>
        <p:spPr>
          <a:xfrm>
            <a:off x="609600" y="1024128"/>
            <a:ext cx="3048000" cy="536448"/>
          </a:xfrm>
          <a:prstGeom prst="rect">
            <a:avLst/>
          </a:prstGeom>
          <a:noFill/>
          <a:ln>
            <a:noFill/>
          </a:ln>
        </p:spPr>
        <p:txBody>
          <a:bodyPr spcFirstLastPara="1" wrap="square" lIns="0" tIns="0" rIns="0" bIns="0" anchor="ctr" anchorCtr="0">
            <a:noAutofit/>
          </a:bodyPr>
          <a:lstStyle/>
          <a:p>
            <a:pPr algn="ctr" defTabSz="1219170">
              <a:buClr>
                <a:srgbClr val="FFFFFF"/>
              </a:buClr>
              <a:buSzPts val="1100"/>
            </a:pPr>
            <a:r>
              <a:rPr lang="en-US" sz="1467" b="1" kern="0">
                <a:solidFill>
                  <a:srgbClr val="FFFFFF"/>
                </a:solidFill>
                <a:latin typeface="Calibri"/>
                <a:ea typeface="Calibri"/>
                <a:cs typeface="Calibri"/>
                <a:sym typeface="Calibri"/>
              </a:rPr>
              <a:t>📅 6 juin 2026</a:t>
            </a:r>
            <a:endParaRPr sz="1467" kern="0">
              <a:solidFill>
                <a:srgbClr val="000000"/>
              </a:solidFill>
              <a:latin typeface="Calibri"/>
              <a:ea typeface="Calibri"/>
              <a:cs typeface="Calibri"/>
              <a:sym typeface="Calibri"/>
            </a:endParaRPr>
          </a:p>
        </p:txBody>
      </p:sp>
      <p:sp>
        <p:nvSpPr>
          <p:cNvPr id="339" name="Google Shape;339;p18"/>
          <p:cNvSpPr/>
          <p:nvPr/>
        </p:nvSpPr>
        <p:spPr>
          <a:xfrm>
            <a:off x="3840475" y="999733"/>
            <a:ext cx="3235200" cy="609600"/>
          </a:xfrm>
          <a:prstGeom prst="rect">
            <a:avLst/>
          </a:prstGeom>
          <a:solidFill>
            <a:srgbClr val="E8F5E9"/>
          </a:solidFill>
          <a:ln w="12700" cap="flat" cmpd="sng">
            <a:solidFill>
              <a:srgbClr val="4CAF73"/>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40" name="Google Shape;340;p18"/>
          <p:cNvSpPr/>
          <p:nvPr/>
        </p:nvSpPr>
        <p:spPr>
          <a:xfrm>
            <a:off x="3962400" y="1024133"/>
            <a:ext cx="3113200" cy="536400"/>
          </a:xfrm>
          <a:prstGeom prst="rect">
            <a:avLst/>
          </a:prstGeom>
          <a:noFill/>
          <a:ln>
            <a:noFill/>
          </a:ln>
        </p:spPr>
        <p:txBody>
          <a:bodyPr spcFirstLastPara="1" wrap="square" lIns="121900" tIns="60933" rIns="121900" bIns="60933" anchor="ctr" anchorCtr="0">
            <a:noAutofit/>
          </a:bodyPr>
          <a:lstStyle/>
          <a:p>
            <a:pPr defTabSz="1219170">
              <a:buClr>
                <a:srgbClr val="2E7D52"/>
              </a:buClr>
              <a:buSzPts val="1100"/>
            </a:pPr>
            <a:r>
              <a:rPr lang="en-US" sz="1467" kern="0">
                <a:solidFill>
                  <a:srgbClr val="2E7D52"/>
                </a:solidFill>
                <a:latin typeface="Calibri"/>
                <a:ea typeface="Calibri"/>
                <a:cs typeface="Calibri"/>
                <a:sym typeface="Calibri"/>
              </a:rPr>
              <a:t>📍 Salle Rosalie Dubois – Mormant</a:t>
            </a:r>
            <a:endParaRPr sz="1467" kern="0">
              <a:solidFill>
                <a:srgbClr val="000000"/>
              </a:solidFill>
              <a:latin typeface="Calibri"/>
              <a:ea typeface="Calibri"/>
              <a:cs typeface="Calibri"/>
              <a:sym typeface="Calibri"/>
            </a:endParaRPr>
          </a:p>
        </p:txBody>
      </p:sp>
      <p:sp>
        <p:nvSpPr>
          <p:cNvPr id="341" name="Google Shape;341;p18"/>
          <p:cNvSpPr/>
          <p:nvPr/>
        </p:nvSpPr>
        <p:spPr>
          <a:xfrm>
            <a:off x="731533" y="1804400"/>
            <a:ext cx="6530400" cy="4145200"/>
          </a:xfrm>
          <a:prstGeom prst="rect">
            <a:avLst/>
          </a:prstGeom>
          <a:noFill/>
          <a:ln>
            <a:noFill/>
          </a:ln>
        </p:spPr>
        <p:txBody>
          <a:bodyPr spcFirstLastPara="1" wrap="square" lIns="121900" tIns="60933" rIns="121900" bIns="60933" anchor="ctr" anchorCtr="0">
            <a:noAutofit/>
          </a:bodyPr>
          <a:lstStyle/>
          <a:p>
            <a:pPr marL="457189" indent="-457189" defTabSz="1219170">
              <a:buClr>
                <a:srgbClr val="1A1A1A"/>
              </a:buClr>
              <a:buSzPts val="1300"/>
              <a:buFont typeface="Calibri"/>
              <a:buChar char="•"/>
            </a:pPr>
            <a:r>
              <a:rPr lang="en-US" sz="1733" kern="0">
                <a:solidFill>
                  <a:srgbClr val="1A1A1A"/>
                </a:solidFill>
                <a:latin typeface="Calibri"/>
                <a:ea typeface="Calibri"/>
                <a:cs typeface="Calibri"/>
                <a:sym typeface="Calibri"/>
              </a:rPr>
              <a:t>Objectif : informer le grand public sur la rénovation énergétique et les solutions pour améliorer son habitat</a:t>
            </a:r>
            <a:endParaRPr sz="1733" kern="0">
              <a:solidFill>
                <a:srgbClr val="1A1A1A"/>
              </a:solidFill>
              <a:latin typeface="Calibri"/>
              <a:ea typeface="Calibri"/>
              <a:cs typeface="Calibri"/>
              <a:sym typeface="Calibri"/>
            </a:endParaRPr>
          </a:p>
          <a:p>
            <a:pPr marL="609585" defTabSz="1219170">
              <a:buClr>
                <a:srgbClr val="000000"/>
              </a:buClr>
            </a:pPr>
            <a:endParaRPr sz="1733" kern="0">
              <a:solidFill>
                <a:srgbClr val="1A1A1A"/>
              </a:solidFill>
              <a:latin typeface="Calibri"/>
              <a:ea typeface="Calibri"/>
              <a:cs typeface="Calibri"/>
              <a:sym typeface="Calibri"/>
            </a:endParaRPr>
          </a:p>
          <a:p>
            <a:pPr marL="457189" indent="-457189" defTabSz="1219170">
              <a:buClr>
                <a:srgbClr val="1A1A1A"/>
              </a:buClr>
              <a:buSzPts val="1300"/>
              <a:buFont typeface="Calibri"/>
              <a:buChar char="•"/>
            </a:pPr>
            <a:r>
              <a:rPr lang="en-US" sz="1733" kern="0">
                <a:solidFill>
                  <a:srgbClr val="1A1A1A"/>
                </a:solidFill>
                <a:latin typeface="Calibri"/>
                <a:ea typeface="Calibri"/>
                <a:cs typeface="Calibri"/>
                <a:sym typeface="Calibri"/>
              </a:rPr>
              <a:t>Accompagnement : conseils et échanges avec des professionnels et structures spécialisées</a:t>
            </a:r>
            <a:endParaRPr sz="1733" kern="0">
              <a:solidFill>
                <a:srgbClr val="1A1A1A"/>
              </a:solidFill>
              <a:latin typeface="Calibri"/>
              <a:ea typeface="Calibri"/>
              <a:cs typeface="Calibri"/>
              <a:sym typeface="Calibri"/>
            </a:endParaRPr>
          </a:p>
          <a:p>
            <a:pPr marL="609585" defTabSz="1219170">
              <a:buClr>
                <a:srgbClr val="000000"/>
              </a:buClr>
            </a:pPr>
            <a:endParaRPr sz="1733" kern="0">
              <a:solidFill>
                <a:srgbClr val="1A1A1A"/>
              </a:solidFill>
              <a:latin typeface="Calibri"/>
              <a:ea typeface="Calibri"/>
              <a:cs typeface="Calibri"/>
              <a:sym typeface="Calibri"/>
            </a:endParaRPr>
          </a:p>
          <a:p>
            <a:pPr marL="457189" indent="-457189" defTabSz="1219170">
              <a:buClr>
                <a:srgbClr val="1A1A1A"/>
              </a:buClr>
              <a:buSzPts val="1300"/>
              <a:buFont typeface="Calibri"/>
              <a:buChar char="•"/>
            </a:pPr>
            <a:r>
              <a:rPr lang="en-US" sz="1733" kern="0">
                <a:solidFill>
                  <a:srgbClr val="1A1A1A"/>
                </a:solidFill>
                <a:latin typeface="Calibri"/>
                <a:ea typeface="Calibri"/>
                <a:cs typeface="Calibri"/>
                <a:sym typeface="Calibri"/>
              </a:rPr>
              <a:t>Accès : entrée libre, sans inscription</a:t>
            </a:r>
            <a:endParaRPr sz="1733" kern="0">
              <a:solidFill>
                <a:srgbClr val="1A1A1A"/>
              </a:solidFill>
              <a:latin typeface="Calibri"/>
              <a:ea typeface="Calibri"/>
              <a:cs typeface="Calibri"/>
              <a:sym typeface="Calibri"/>
            </a:endParaRPr>
          </a:p>
          <a:p>
            <a:pPr defTabSz="1219170">
              <a:buClr>
                <a:srgbClr val="000000"/>
              </a:buClr>
            </a:pPr>
            <a:endParaRPr sz="1733" kern="0">
              <a:solidFill>
                <a:srgbClr val="1A1A1A"/>
              </a:solidFill>
              <a:latin typeface="Calibri"/>
              <a:ea typeface="Calibri"/>
              <a:cs typeface="Calibri"/>
              <a:sym typeface="Calibri"/>
            </a:endParaRPr>
          </a:p>
          <a:p>
            <a:pPr marL="457189" indent="-457189" defTabSz="1219170">
              <a:buClr>
                <a:srgbClr val="1A1A1A"/>
              </a:buClr>
              <a:buSzPts val="1300"/>
              <a:buFont typeface="Calibri"/>
              <a:buChar char="•"/>
            </a:pPr>
            <a:r>
              <a:rPr lang="en-US" sz="1733" kern="0">
                <a:solidFill>
                  <a:srgbClr val="1A1A1A"/>
                </a:solidFill>
                <a:latin typeface="Calibri"/>
                <a:ea typeface="Calibri"/>
                <a:cs typeface="Calibri"/>
                <a:sym typeface="Calibri"/>
              </a:rPr>
              <a:t>Attente : relais de communication des communes pour assurer une large diffusion auprès des habitants</a:t>
            </a:r>
            <a:endParaRPr sz="1733" kern="0">
              <a:solidFill>
                <a:srgbClr val="1A1A1A"/>
              </a:solidFill>
              <a:latin typeface="Calibri"/>
              <a:ea typeface="Calibri"/>
              <a:cs typeface="Calibri"/>
              <a:sym typeface="Calibri"/>
            </a:endParaRPr>
          </a:p>
          <a:p>
            <a:pPr marL="609585" defTabSz="1219170">
              <a:buClr>
                <a:srgbClr val="000000"/>
              </a:buClr>
            </a:pPr>
            <a:endParaRPr sz="1733" kern="0">
              <a:solidFill>
                <a:srgbClr val="1A1A1A"/>
              </a:solidFill>
              <a:latin typeface="Calibri"/>
              <a:ea typeface="Calibri"/>
              <a:cs typeface="Calibri"/>
              <a:sym typeface="Calibri"/>
            </a:endParaRPr>
          </a:p>
          <a:p>
            <a:pPr marL="457189" indent="-457189" defTabSz="1219170">
              <a:buClr>
                <a:srgbClr val="1A1A1A"/>
              </a:buClr>
              <a:buSzPts val="1300"/>
              <a:buFont typeface="Calibri"/>
              <a:buChar char="•"/>
            </a:pPr>
            <a:r>
              <a:rPr lang="en-US" sz="1733" kern="0">
                <a:solidFill>
                  <a:srgbClr val="1A1A1A"/>
                </a:solidFill>
                <a:latin typeface="Calibri"/>
                <a:ea typeface="Calibri"/>
                <a:cs typeface="Calibri"/>
                <a:sym typeface="Calibri"/>
              </a:rPr>
              <a:t>Organisation du navette ?</a:t>
            </a:r>
            <a:endParaRPr sz="1733" kern="0">
              <a:solidFill>
                <a:srgbClr val="1A1A1A"/>
              </a:solidFill>
              <a:latin typeface="Calibri"/>
              <a:ea typeface="Calibri"/>
              <a:cs typeface="Calibri"/>
              <a:sym typeface="Calibri"/>
            </a:endParaRPr>
          </a:p>
          <a:p>
            <a:pPr marL="609585" defTabSz="1219170">
              <a:buClr>
                <a:srgbClr val="000000"/>
              </a:buClr>
            </a:pPr>
            <a:endParaRPr sz="1733" kern="0">
              <a:solidFill>
                <a:srgbClr val="1A1A1A"/>
              </a:solidFill>
              <a:latin typeface="Calibri"/>
              <a:ea typeface="Calibri"/>
              <a:cs typeface="Calibri"/>
              <a:sym typeface="Calibri"/>
            </a:endParaRPr>
          </a:p>
        </p:txBody>
      </p:sp>
      <p:pic>
        <p:nvPicPr>
          <p:cNvPr id="343" name="Google Shape;343;p18"/>
          <p:cNvPicPr preferRelativeResize="0"/>
          <p:nvPr/>
        </p:nvPicPr>
        <p:blipFill>
          <a:blip r:embed="rId3">
            <a:alphaModFix/>
          </a:blip>
          <a:stretch>
            <a:fillRect/>
          </a:stretch>
        </p:blipFill>
        <p:spPr>
          <a:xfrm>
            <a:off x="7289854" y="999734"/>
            <a:ext cx="4105293" cy="5791201"/>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9FAFB"/>
        </a:solidFill>
        <a:effectLst/>
      </p:bgPr>
    </p:bg>
    <p:spTree>
      <p:nvGrpSpPr>
        <p:cNvPr id="1" name="Shape 348"/>
        <p:cNvGrpSpPr/>
        <p:nvPr/>
      </p:nvGrpSpPr>
      <p:grpSpPr>
        <a:xfrm>
          <a:off x="0" y="0"/>
          <a:ext cx="0" cy="0"/>
          <a:chOff x="0" y="0"/>
          <a:chExt cx="0" cy="0"/>
        </a:xfrm>
      </p:grpSpPr>
      <p:sp>
        <p:nvSpPr>
          <p:cNvPr id="349" name="Google Shape;349;p19"/>
          <p:cNvSpPr/>
          <p:nvPr/>
        </p:nvSpPr>
        <p:spPr>
          <a:xfrm>
            <a:off x="731520" y="1804416"/>
            <a:ext cx="10850800" cy="4145200"/>
          </a:xfrm>
          <a:prstGeom prst="rect">
            <a:avLst/>
          </a:prstGeom>
          <a:noFill/>
          <a:ln>
            <a:noFill/>
          </a:ln>
        </p:spPr>
        <p:txBody>
          <a:bodyPr spcFirstLastPara="1" wrap="square" lIns="121900" tIns="60933" rIns="121900" bIns="60933" anchor="ctr" anchorCtr="0">
            <a:noAutofit/>
          </a:bodyPr>
          <a:lstStyle/>
          <a:p>
            <a:pPr marL="457189" indent="-457189" defTabSz="1219170">
              <a:buClr>
                <a:srgbClr val="1A1A1A"/>
              </a:buClr>
              <a:buSzPts val="1300"/>
              <a:buFont typeface="Calibri"/>
              <a:buChar char="•"/>
            </a:pPr>
            <a:r>
              <a:rPr lang="en-US" sz="1733" kern="0">
                <a:solidFill>
                  <a:srgbClr val="1A1A1A"/>
                </a:solidFill>
                <a:latin typeface="Calibri"/>
                <a:ea typeface="Calibri"/>
                <a:cs typeface="Calibri"/>
                <a:sym typeface="Calibri"/>
              </a:rPr>
              <a:t>Village des Mobilités – 2e édition (19/09 à Nangis)</a:t>
            </a:r>
            <a:endParaRPr sz="1733" kern="0">
              <a:solidFill>
                <a:srgbClr val="1A1A1A"/>
              </a:solidFill>
              <a:latin typeface="Calibri"/>
              <a:ea typeface="Calibri"/>
              <a:cs typeface="Calibri"/>
              <a:sym typeface="Calibri"/>
            </a:endParaRPr>
          </a:p>
          <a:p>
            <a:pPr marL="1219170" lvl="1" indent="-414856" defTabSz="1219170">
              <a:buClr>
                <a:srgbClr val="1A1A1A"/>
              </a:buClr>
              <a:buSzPts val="1300"/>
              <a:buFont typeface="Calibri"/>
              <a:buChar char="○"/>
            </a:pPr>
            <a:r>
              <a:rPr lang="en-US" sz="1733" kern="0">
                <a:solidFill>
                  <a:srgbClr val="1A1A1A"/>
                </a:solidFill>
                <a:latin typeface="Calibri"/>
                <a:ea typeface="Calibri"/>
                <a:cs typeface="Calibri"/>
                <a:sym typeface="Calibri"/>
              </a:rPr>
              <a:t>Présence de la Maison du Vélo Mobile (Cyclonova / IDFM) et des partenaires</a:t>
            </a:r>
            <a:endParaRPr sz="1733" kern="0">
              <a:solidFill>
                <a:srgbClr val="1A1A1A"/>
              </a:solidFill>
              <a:latin typeface="Calibri"/>
              <a:ea typeface="Calibri"/>
              <a:cs typeface="Calibri"/>
              <a:sym typeface="Calibri"/>
            </a:endParaRPr>
          </a:p>
          <a:p>
            <a:pPr marL="1219170" defTabSz="1219170">
              <a:buClr>
                <a:srgbClr val="000000"/>
              </a:buClr>
            </a:pPr>
            <a:endParaRPr sz="1733" kern="0">
              <a:solidFill>
                <a:srgbClr val="1A1A1A"/>
              </a:solidFill>
              <a:latin typeface="Calibri"/>
              <a:ea typeface="Calibri"/>
              <a:cs typeface="Calibri"/>
              <a:sym typeface="Calibri"/>
            </a:endParaRPr>
          </a:p>
          <a:p>
            <a:pPr marL="457189" indent="-457189" defTabSz="1219170">
              <a:buClr>
                <a:srgbClr val="1A1A1A"/>
              </a:buClr>
              <a:buSzPts val="1300"/>
              <a:buFont typeface="Calibri"/>
              <a:buChar char="•"/>
            </a:pPr>
            <a:r>
              <a:rPr lang="en-US" sz="1733" kern="0">
                <a:solidFill>
                  <a:srgbClr val="1A1A1A"/>
                </a:solidFill>
                <a:latin typeface="Calibri"/>
                <a:ea typeface="Calibri"/>
                <a:cs typeface="Calibri"/>
                <a:sym typeface="Calibri"/>
              </a:rPr>
              <a:t>La Brie Durable – 2e édition (07/11 à Nangis)</a:t>
            </a:r>
            <a:endParaRPr sz="1733" kern="0">
              <a:solidFill>
                <a:srgbClr val="1A1A1A"/>
              </a:solidFill>
              <a:latin typeface="Calibri"/>
              <a:ea typeface="Calibri"/>
              <a:cs typeface="Calibri"/>
              <a:sym typeface="Calibri"/>
            </a:endParaRPr>
          </a:p>
          <a:p>
            <a:pPr marL="609585" defTabSz="1219170">
              <a:buClr>
                <a:srgbClr val="000000"/>
              </a:buClr>
            </a:pPr>
            <a:endParaRPr sz="1733" kern="0">
              <a:solidFill>
                <a:srgbClr val="1A1A1A"/>
              </a:solidFill>
              <a:latin typeface="Calibri"/>
              <a:ea typeface="Calibri"/>
              <a:cs typeface="Calibri"/>
              <a:sym typeface="Calibri"/>
            </a:endParaRPr>
          </a:p>
          <a:p>
            <a:pPr marL="457189" indent="-457189" defTabSz="1219170">
              <a:buClr>
                <a:srgbClr val="1A1A1A"/>
              </a:buClr>
              <a:buSzPts val="1300"/>
              <a:buFont typeface="Calibri"/>
              <a:buChar char="•"/>
            </a:pPr>
            <a:r>
              <a:rPr lang="en-US" sz="1733" kern="0">
                <a:solidFill>
                  <a:srgbClr val="1A1A1A"/>
                </a:solidFill>
                <a:latin typeface="Calibri"/>
                <a:ea typeface="Calibri"/>
                <a:cs typeface="Calibri"/>
                <a:sym typeface="Calibri"/>
              </a:rPr>
              <a:t>Étude autoconsommation collective en cours – pilotage Solharvest</a:t>
            </a:r>
            <a:endParaRPr sz="1733" kern="0">
              <a:solidFill>
                <a:srgbClr val="1A1A1A"/>
              </a:solidFill>
              <a:latin typeface="Calibri"/>
              <a:ea typeface="Calibri"/>
              <a:cs typeface="Calibri"/>
              <a:sym typeface="Calibri"/>
            </a:endParaRPr>
          </a:p>
          <a:p>
            <a:pPr marL="609585" defTabSz="1219170">
              <a:buClr>
                <a:srgbClr val="000000"/>
              </a:buClr>
            </a:pPr>
            <a:endParaRPr sz="1733" kern="0">
              <a:solidFill>
                <a:srgbClr val="1A1A1A"/>
              </a:solidFill>
              <a:latin typeface="Calibri"/>
              <a:ea typeface="Calibri"/>
              <a:cs typeface="Calibri"/>
              <a:sym typeface="Calibri"/>
            </a:endParaRPr>
          </a:p>
          <a:p>
            <a:pPr marL="457189" indent="-457189" defTabSz="1219170">
              <a:buClr>
                <a:srgbClr val="1A1A1A"/>
              </a:buClr>
              <a:buSzPts val="1300"/>
              <a:buFont typeface="Calibri"/>
              <a:buChar char="•"/>
            </a:pPr>
            <a:r>
              <a:rPr lang="en-US" sz="1733" kern="0">
                <a:solidFill>
                  <a:srgbClr val="1A1A1A"/>
                </a:solidFill>
                <a:latin typeface="Calibri"/>
                <a:ea typeface="Calibri"/>
                <a:cs typeface="Calibri"/>
                <a:sym typeface="Calibri"/>
              </a:rPr>
              <a:t>Convention non payante - Accompagnement des acteurs économiques – CCI 77 (2ème semestre 2026)</a:t>
            </a:r>
            <a:endParaRPr sz="1733" kern="0">
              <a:solidFill>
                <a:srgbClr val="1A1A1A"/>
              </a:solidFill>
              <a:latin typeface="Calibri"/>
              <a:ea typeface="Calibri"/>
              <a:cs typeface="Calibri"/>
              <a:sym typeface="Calibri"/>
            </a:endParaRPr>
          </a:p>
          <a:p>
            <a:pPr marL="609585" defTabSz="1219170">
              <a:buClr>
                <a:srgbClr val="000000"/>
              </a:buClr>
            </a:pPr>
            <a:endParaRPr sz="1733" kern="0">
              <a:solidFill>
                <a:srgbClr val="1A1A1A"/>
              </a:solidFill>
              <a:latin typeface="Calibri"/>
              <a:ea typeface="Calibri"/>
              <a:cs typeface="Calibri"/>
              <a:sym typeface="Calibri"/>
            </a:endParaRPr>
          </a:p>
          <a:p>
            <a:pPr marL="457189" indent="-457189" defTabSz="1219170">
              <a:buClr>
                <a:srgbClr val="1A1A1A"/>
              </a:buClr>
              <a:buSzPts val="1300"/>
              <a:buFont typeface="Calibri"/>
              <a:buChar char="•"/>
            </a:pPr>
            <a:r>
              <a:rPr lang="en-US" sz="1733" kern="0">
                <a:solidFill>
                  <a:srgbClr val="1A1A1A"/>
                </a:solidFill>
                <a:latin typeface="Calibri"/>
                <a:ea typeface="Calibri"/>
                <a:cs typeface="Calibri"/>
                <a:sym typeface="Calibri"/>
              </a:rPr>
              <a:t>Coopération avec les communes : Renforcement des synergies avec les communes volontaires</a:t>
            </a:r>
            <a:endParaRPr sz="1733" kern="0">
              <a:solidFill>
                <a:srgbClr val="1A1A1A"/>
              </a:solidFill>
              <a:latin typeface="Calibri"/>
              <a:ea typeface="Calibri"/>
              <a:cs typeface="Calibri"/>
              <a:sym typeface="Calibri"/>
            </a:endParaRPr>
          </a:p>
          <a:p>
            <a:pPr marL="609585" defTabSz="1219170">
              <a:buClr>
                <a:srgbClr val="000000"/>
              </a:buClr>
            </a:pPr>
            <a:endParaRPr sz="1733" kern="0">
              <a:solidFill>
                <a:srgbClr val="1A1A1A"/>
              </a:solidFill>
              <a:latin typeface="Calibri"/>
              <a:ea typeface="Calibri"/>
              <a:cs typeface="Calibri"/>
              <a:sym typeface="Calibri"/>
            </a:endParaRPr>
          </a:p>
          <a:p>
            <a:pPr marL="457189" indent="-457189" defTabSz="1219170">
              <a:buClr>
                <a:srgbClr val="1A1A1A"/>
              </a:buClr>
              <a:buSzPts val="1300"/>
              <a:buFont typeface="Calibri"/>
              <a:buChar char="•"/>
            </a:pPr>
            <a:r>
              <a:rPr lang="en-US" sz="1733" kern="0">
                <a:solidFill>
                  <a:srgbClr val="1A1A1A"/>
                </a:solidFill>
                <a:latin typeface="Calibri"/>
                <a:ea typeface="Calibri"/>
                <a:cs typeface="Calibri"/>
                <a:sym typeface="Calibri"/>
              </a:rPr>
              <a:t>Émergence d'un collectif citoyen en Brie Nangissienne </a:t>
            </a:r>
            <a:endParaRPr sz="1733" kern="0">
              <a:solidFill>
                <a:srgbClr val="1A1A1A"/>
              </a:solidFill>
              <a:latin typeface="Calibri"/>
              <a:ea typeface="Calibri"/>
              <a:cs typeface="Calibri"/>
              <a:sym typeface="Calibri"/>
            </a:endParaRPr>
          </a:p>
          <a:p>
            <a:pPr marL="1219170" lvl="1" indent="-414856" defTabSz="1219170">
              <a:buClr>
                <a:srgbClr val="1A1A1A"/>
              </a:buClr>
              <a:buSzPts val="1300"/>
              <a:buFont typeface="Calibri"/>
              <a:buChar char="○"/>
            </a:pPr>
            <a:r>
              <a:rPr lang="en-US" sz="1733" kern="0">
                <a:solidFill>
                  <a:srgbClr val="1A1A1A"/>
                </a:solidFill>
                <a:latin typeface="Calibri"/>
                <a:ea typeface="Calibri"/>
                <a:cs typeface="Calibri"/>
                <a:sym typeface="Calibri"/>
              </a:rPr>
              <a:t>Accompagnement par Énergie Partagée Île-de-France (en cours)</a:t>
            </a:r>
            <a:endParaRPr sz="1733" kern="0">
              <a:solidFill>
                <a:srgbClr val="1A1A1A"/>
              </a:solidFill>
              <a:latin typeface="Calibri"/>
              <a:ea typeface="Calibri"/>
              <a:cs typeface="Calibri"/>
              <a:sym typeface="Calibri"/>
            </a:endParaRPr>
          </a:p>
          <a:p>
            <a:pPr marL="457189" indent="-457189" defTabSz="1219170">
              <a:buClr>
                <a:srgbClr val="1A1A1A"/>
              </a:buClr>
              <a:buSzPts val="1300"/>
              <a:buFont typeface="Calibri"/>
              <a:buChar char="•"/>
            </a:pPr>
            <a:r>
              <a:rPr lang="en-US" sz="1733" kern="0">
                <a:solidFill>
                  <a:srgbClr val="1A1A1A"/>
                </a:solidFill>
                <a:latin typeface="Calibri"/>
                <a:ea typeface="Calibri"/>
                <a:cs typeface="Calibri"/>
                <a:sym typeface="Calibri"/>
              </a:rPr>
              <a:t>Schéma directeur cyclable intercommunal – Étude CEREMA (en cours)</a:t>
            </a:r>
            <a:endParaRPr sz="1733" kern="0">
              <a:solidFill>
                <a:srgbClr val="1A1A1A"/>
              </a:solidFill>
              <a:latin typeface="Calibri"/>
              <a:ea typeface="Calibri"/>
              <a:cs typeface="Calibri"/>
              <a:sym typeface="Calibri"/>
            </a:endParaRPr>
          </a:p>
          <a:p>
            <a:pPr marL="1219170" lvl="1" indent="-414856" defTabSz="1219170">
              <a:buClr>
                <a:srgbClr val="1A1A1A"/>
              </a:buClr>
              <a:buSzPts val="1300"/>
              <a:buFont typeface="Calibri"/>
              <a:buChar char="○"/>
            </a:pPr>
            <a:r>
              <a:rPr lang="en-US" sz="1733" kern="0">
                <a:solidFill>
                  <a:srgbClr val="1A1A1A"/>
                </a:solidFill>
                <a:latin typeface="Calibri"/>
                <a:ea typeface="Calibri"/>
                <a:cs typeface="Calibri"/>
                <a:sym typeface="Calibri"/>
              </a:rPr>
              <a:t>Objectif : structurer une stratégie de mobilité douce à l'échelle intercommunale</a:t>
            </a:r>
            <a:endParaRPr sz="1733" kern="0">
              <a:solidFill>
                <a:srgbClr val="000000"/>
              </a:solidFill>
              <a:latin typeface="Calibri"/>
              <a:ea typeface="Calibri"/>
              <a:cs typeface="Calibri"/>
              <a:sym typeface="Calibri"/>
            </a:endParaRPr>
          </a:p>
          <a:p>
            <a:pPr marL="1219170" lvl="1" indent="-414856" defTabSz="1219170">
              <a:buClr>
                <a:srgbClr val="1A1A1A"/>
              </a:buClr>
              <a:buSzPts val="1300"/>
              <a:buFont typeface="Calibri"/>
              <a:buChar char="○"/>
            </a:pPr>
            <a:endParaRPr sz="1733" kern="0">
              <a:solidFill>
                <a:srgbClr val="1A1A1A"/>
              </a:solidFill>
              <a:latin typeface="Calibri"/>
              <a:ea typeface="Calibri"/>
              <a:cs typeface="Calibri"/>
              <a:sym typeface="Calibri"/>
            </a:endParaRPr>
          </a:p>
        </p:txBody>
      </p:sp>
      <p:sp>
        <p:nvSpPr>
          <p:cNvPr id="350" name="Google Shape;350;p19"/>
          <p:cNvSpPr/>
          <p:nvPr/>
        </p:nvSpPr>
        <p:spPr>
          <a:xfrm>
            <a:off x="0" y="0"/>
            <a:ext cx="12192000" cy="97600"/>
          </a:xfrm>
          <a:prstGeom prst="rect">
            <a:avLst/>
          </a:prstGeom>
          <a:solidFill>
            <a:srgbClr val="1D6B45"/>
          </a:solidFill>
          <a:ln w="12700" cap="flat" cmpd="sng">
            <a:solidFill>
              <a:srgbClr val="1D6B45"/>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51" name="Google Shape;351;p19"/>
          <p:cNvSpPr/>
          <p:nvPr/>
        </p:nvSpPr>
        <p:spPr>
          <a:xfrm>
            <a:off x="548640" y="170688"/>
            <a:ext cx="11094800" cy="670400"/>
          </a:xfrm>
          <a:prstGeom prst="rect">
            <a:avLst/>
          </a:prstGeom>
          <a:noFill/>
          <a:ln>
            <a:noFill/>
          </a:ln>
        </p:spPr>
        <p:txBody>
          <a:bodyPr spcFirstLastPara="1" wrap="square" lIns="0" tIns="0" rIns="0" bIns="0" anchor="ctr" anchorCtr="0">
            <a:noAutofit/>
          </a:bodyPr>
          <a:lstStyle/>
          <a:p>
            <a:pPr defTabSz="1219170">
              <a:buClr>
                <a:srgbClr val="1A4731"/>
              </a:buClr>
              <a:buSzPts val="2000"/>
            </a:pPr>
            <a:r>
              <a:rPr lang="en-US" sz="2667" b="1" kern="0">
                <a:solidFill>
                  <a:srgbClr val="1A4731"/>
                </a:solidFill>
                <a:latin typeface="Calibri"/>
                <a:ea typeface="Calibri"/>
                <a:cs typeface="Calibri"/>
                <a:sym typeface="Calibri"/>
              </a:rPr>
              <a:t>Autres Actions 2026</a:t>
            </a:r>
            <a:endParaRPr sz="2667" kern="0">
              <a:solidFill>
                <a:srgbClr val="000000"/>
              </a:solidFill>
              <a:latin typeface="Calibri"/>
              <a:ea typeface="Calibri"/>
              <a:cs typeface="Calibri"/>
              <a:sym typeface="Calibri"/>
            </a:endParaRPr>
          </a:p>
        </p:txBody>
      </p:sp>
      <p:sp>
        <p:nvSpPr>
          <p:cNvPr id="352" name="Google Shape;352;p19"/>
          <p:cNvSpPr/>
          <p:nvPr/>
        </p:nvSpPr>
        <p:spPr>
          <a:xfrm>
            <a:off x="548640" y="877824"/>
            <a:ext cx="11094800" cy="36400"/>
          </a:xfrm>
          <a:prstGeom prst="rect">
            <a:avLst/>
          </a:prstGeom>
          <a:solidFill>
            <a:srgbClr val="4CAF73"/>
          </a:solidFill>
          <a:ln w="12700" cap="flat" cmpd="sng">
            <a:solidFill>
              <a:srgbClr val="4CAF73"/>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9FAFB"/>
        </a:solidFill>
        <a:effectLst/>
      </p:bgPr>
    </p:bg>
    <p:spTree>
      <p:nvGrpSpPr>
        <p:cNvPr id="1" name="Shape 358"/>
        <p:cNvGrpSpPr/>
        <p:nvPr/>
      </p:nvGrpSpPr>
      <p:grpSpPr>
        <a:xfrm>
          <a:off x="0" y="0"/>
          <a:ext cx="0" cy="0"/>
          <a:chOff x="0" y="0"/>
          <a:chExt cx="0" cy="0"/>
        </a:xfrm>
      </p:grpSpPr>
      <p:sp>
        <p:nvSpPr>
          <p:cNvPr id="359" name="Google Shape;359;p20"/>
          <p:cNvSpPr/>
          <p:nvPr/>
        </p:nvSpPr>
        <p:spPr>
          <a:xfrm>
            <a:off x="0" y="0"/>
            <a:ext cx="12192000" cy="97536"/>
          </a:xfrm>
          <a:prstGeom prst="rect">
            <a:avLst/>
          </a:prstGeom>
          <a:solidFill>
            <a:srgbClr val="1D6B45"/>
          </a:solidFill>
          <a:ln w="12700" cap="flat" cmpd="sng">
            <a:solidFill>
              <a:srgbClr val="1D6B45"/>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60" name="Google Shape;360;p20"/>
          <p:cNvSpPr/>
          <p:nvPr/>
        </p:nvSpPr>
        <p:spPr>
          <a:xfrm>
            <a:off x="548640" y="170688"/>
            <a:ext cx="11094720" cy="670560"/>
          </a:xfrm>
          <a:prstGeom prst="rect">
            <a:avLst/>
          </a:prstGeom>
          <a:noFill/>
          <a:ln>
            <a:noFill/>
          </a:ln>
        </p:spPr>
        <p:txBody>
          <a:bodyPr spcFirstLastPara="1" wrap="square" lIns="0" tIns="0" rIns="0" bIns="0" anchor="ctr" anchorCtr="0">
            <a:noAutofit/>
          </a:bodyPr>
          <a:lstStyle/>
          <a:p>
            <a:pPr defTabSz="1219170">
              <a:buClr>
                <a:srgbClr val="1A4731"/>
              </a:buClr>
              <a:buSzPts val="2000"/>
            </a:pPr>
            <a:r>
              <a:rPr lang="en-US" sz="2667" b="1" kern="0">
                <a:solidFill>
                  <a:srgbClr val="1A4731"/>
                </a:solidFill>
                <a:latin typeface="Calibri"/>
                <a:ea typeface="Calibri"/>
                <a:cs typeface="Calibri"/>
                <a:sym typeface="Calibri"/>
              </a:rPr>
              <a:t>ZAEnR – Zones d'Accélération des Énergies Renouvelables</a:t>
            </a:r>
            <a:endParaRPr sz="2667" kern="0">
              <a:solidFill>
                <a:srgbClr val="000000"/>
              </a:solidFill>
              <a:latin typeface="Calibri"/>
              <a:ea typeface="Calibri"/>
              <a:cs typeface="Calibri"/>
              <a:sym typeface="Calibri"/>
            </a:endParaRPr>
          </a:p>
        </p:txBody>
      </p:sp>
      <p:sp>
        <p:nvSpPr>
          <p:cNvPr id="361" name="Google Shape;361;p20"/>
          <p:cNvSpPr/>
          <p:nvPr/>
        </p:nvSpPr>
        <p:spPr>
          <a:xfrm>
            <a:off x="548640" y="877824"/>
            <a:ext cx="11094720" cy="36576"/>
          </a:xfrm>
          <a:prstGeom prst="rect">
            <a:avLst/>
          </a:prstGeom>
          <a:solidFill>
            <a:srgbClr val="4CAF73"/>
          </a:solidFill>
          <a:ln w="12700" cap="flat" cmpd="sng">
            <a:solidFill>
              <a:srgbClr val="4CAF73"/>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62" name="Google Shape;362;p20"/>
          <p:cNvSpPr/>
          <p:nvPr/>
        </p:nvSpPr>
        <p:spPr>
          <a:xfrm>
            <a:off x="472559" y="2342451"/>
            <a:ext cx="4137600" cy="2438400"/>
          </a:xfrm>
          <a:prstGeom prst="rect">
            <a:avLst/>
          </a:prstGeom>
          <a:noFill/>
          <a:ln>
            <a:noFill/>
          </a:ln>
        </p:spPr>
        <p:txBody>
          <a:bodyPr spcFirstLastPara="1" wrap="square" lIns="121900" tIns="60933" rIns="121900" bIns="60933" anchor="ctr" anchorCtr="0">
            <a:noAutofit/>
          </a:bodyPr>
          <a:lstStyle/>
          <a:p>
            <a:pPr marL="457189" indent="-457189" defTabSz="1219170">
              <a:buClr>
                <a:srgbClr val="1A1A1A"/>
              </a:buClr>
              <a:buSzPts val="1400"/>
              <a:buFont typeface="Calibri"/>
              <a:buChar char="•"/>
            </a:pPr>
            <a:r>
              <a:rPr lang="en-US" sz="1867" kern="0">
                <a:solidFill>
                  <a:srgbClr val="1A1A1A"/>
                </a:solidFill>
                <a:latin typeface="Calibri"/>
                <a:ea typeface="Calibri"/>
                <a:cs typeface="Calibri"/>
                <a:sym typeface="Calibri"/>
              </a:rPr>
              <a:t>Point d'avancement des Zones d'Accélération des Énergies Renouvelables</a:t>
            </a:r>
            <a:endParaRPr sz="1867" kern="0">
              <a:solidFill>
                <a:srgbClr val="1A1A1A"/>
              </a:solidFill>
              <a:latin typeface="Calibri"/>
              <a:ea typeface="Calibri"/>
              <a:cs typeface="Calibri"/>
              <a:sym typeface="Calibri"/>
            </a:endParaRPr>
          </a:p>
          <a:p>
            <a:pPr marL="609585" defTabSz="1219170">
              <a:buClr>
                <a:srgbClr val="000000"/>
              </a:buClr>
            </a:pPr>
            <a:endParaRPr sz="1867" kern="0">
              <a:solidFill>
                <a:srgbClr val="1A1A1A"/>
              </a:solidFill>
              <a:latin typeface="Calibri"/>
              <a:ea typeface="Calibri"/>
              <a:cs typeface="Calibri"/>
              <a:sym typeface="Calibri"/>
            </a:endParaRPr>
          </a:p>
          <a:p>
            <a:pPr marL="457189" indent="-457189" defTabSz="1219170">
              <a:buClr>
                <a:srgbClr val="1A1A1A"/>
              </a:buClr>
              <a:buSzPts val="1400"/>
              <a:buFont typeface="Calibri"/>
              <a:buChar char="•"/>
            </a:pPr>
            <a:r>
              <a:rPr lang="en-US" sz="1867" kern="0">
                <a:solidFill>
                  <a:srgbClr val="1A1A1A"/>
                </a:solidFill>
                <a:latin typeface="Calibri"/>
                <a:ea typeface="Calibri"/>
                <a:cs typeface="Calibri"/>
                <a:sym typeface="Calibri"/>
              </a:rPr>
              <a:t>Consolidation des données communales</a:t>
            </a:r>
            <a:endParaRPr sz="1867" kern="0">
              <a:solidFill>
                <a:srgbClr val="1A1A1A"/>
              </a:solidFill>
              <a:latin typeface="Calibri"/>
              <a:ea typeface="Calibri"/>
              <a:cs typeface="Calibri"/>
              <a:sym typeface="Calibri"/>
            </a:endParaRPr>
          </a:p>
          <a:p>
            <a:pPr marL="609585" defTabSz="1219170">
              <a:buClr>
                <a:srgbClr val="000000"/>
              </a:buClr>
            </a:pPr>
            <a:endParaRPr sz="1867" kern="0">
              <a:solidFill>
                <a:srgbClr val="1A1A1A"/>
              </a:solidFill>
              <a:latin typeface="Calibri"/>
              <a:ea typeface="Calibri"/>
              <a:cs typeface="Calibri"/>
              <a:sym typeface="Calibri"/>
            </a:endParaRPr>
          </a:p>
          <a:p>
            <a:pPr marL="457189" indent="-457189" defTabSz="1219170">
              <a:buClr>
                <a:srgbClr val="1A1A1A"/>
              </a:buClr>
              <a:buSzPts val="1400"/>
              <a:buFont typeface="Calibri"/>
              <a:buChar char="•"/>
            </a:pPr>
            <a:r>
              <a:rPr lang="en-US" sz="1867" kern="0">
                <a:solidFill>
                  <a:srgbClr val="1A1A1A"/>
                </a:solidFill>
                <a:latin typeface="Calibri"/>
                <a:ea typeface="Calibri"/>
                <a:cs typeface="Calibri"/>
                <a:sym typeface="Calibri"/>
              </a:rPr>
              <a:t>Finalisation progressive des cartographies et arbitrages</a:t>
            </a:r>
            <a:endParaRPr sz="1867" kern="0">
              <a:solidFill>
                <a:srgbClr val="000000"/>
              </a:solidFill>
              <a:latin typeface="Calibri"/>
              <a:ea typeface="Calibri"/>
              <a:cs typeface="Calibri"/>
              <a:sym typeface="Calibri"/>
            </a:endParaRPr>
          </a:p>
        </p:txBody>
      </p:sp>
      <p:pic>
        <p:nvPicPr>
          <p:cNvPr id="363" name="Google Shape;363;p20"/>
          <p:cNvPicPr preferRelativeResize="0"/>
          <p:nvPr/>
        </p:nvPicPr>
        <p:blipFill>
          <a:blip r:embed="rId3">
            <a:alphaModFix/>
          </a:blip>
          <a:stretch>
            <a:fillRect/>
          </a:stretch>
        </p:blipFill>
        <p:spPr>
          <a:xfrm>
            <a:off x="4762633" y="1819234"/>
            <a:ext cx="7150067" cy="3484833"/>
          </a:xfrm>
          <a:prstGeom prst="rect">
            <a:avLst/>
          </a:prstGeom>
          <a:noFill/>
          <a:ln w="9525" cap="flat" cmpd="sng">
            <a:solidFill>
              <a:srgbClr val="000000"/>
            </a:solidFill>
            <a:prstDash val="solid"/>
            <a:round/>
            <a:headEnd type="none" w="sm" len="sm"/>
            <a:tailEnd type="none" w="sm" len="sm"/>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9FAFB"/>
        </a:solidFill>
        <a:effectLst/>
      </p:bgPr>
    </p:bg>
    <p:spTree>
      <p:nvGrpSpPr>
        <p:cNvPr id="1" name="Shape 369"/>
        <p:cNvGrpSpPr/>
        <p:nvPr/>
      </p:nvGrpSpPr>
      <p:grpSpPr>
        <a:xfrm>
          <a:off x="0" y="0"/>
          <a:ext cx="0" cy="0"/>
          <a:chOff x="0" y="0"/>
          <a:chExt cx="0" cy="0"/>
        </a:xfrm>
      </p:grpSpPr>
      <p:sp>
        <p:nvSpPr>
          <p:cNvPr id="370" name="Google Shape;370;p21"/>
          <p:cNvSpPr/>
          <p:nvPr/>
        </p:nvSpPr>
        <p:spPr>
          <a:xfrm>
            <a:off x="0" y="0"/>
            <a:ext cx="12192000" cy="97600"/>
          </a:xfrm>
          <a:prstGeom prst="rect">
            <a:avLst/>
          </a:prstGeom>
          <a:solidFill>
            <a:srgbClr val="1D6B45"/>
          </a:solidFill>
          <a:ln w="12700" cap="flat" cmpd="sng">
            <a:solidFill>
              <a:srgbClr val="1D6B45"/>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71" name="Google Shape;371;p21"/>
          <p:cNvSpPr/>
          <p:nvPr/>
        </p:nvSpPr>
        <p:spPr>
          <a:xfrm>
            <a:off x="548640" y="170688"/>
            <a:ext cx="11094800" cy="670400"/>
          </a:xfrm>
          <a:prstGeom prst="rect">
            <a:avLst/>
          </a:prstGeom>
          <a:noFill/>
          <a:ln>
            <a:noFill/>
          </a:ln>
        </p:spPr>
        <p:txBody>
          <a:bodyPr spcFirstLastPara="1" wrap="square" lIns="0" tIns="0" rIns="0" bIns="0" anchor="ctr" anchorCtr="0">
            <a:noAutofit/>
          </a:bodyPr>
          <a:lstStyle/>
          <a:p>
            <a:pPr defTabSz="1219170">
              <a:buClr>
                <a:srgbClr val="1A4731"/>
              </a:buClr>
              <a:buSzPts val="2000"/>
            </a:pPr>
            <a:r>
              <a:rPr lang="en-US" sz="2667" b="1" kern="0">
                <a:solidFill>
                  <a:srgbClr val="1A4731"/>
                </a:solidFill>
                <a:latin typeface="Calibri"/>
                <a:ea typeface="Calibri"/>
                <a:cs typeface="Calibri"/>
                <a:sym typeface="Calibri"/>
              </a:rPr>
              <a:t>ZAEnR – Zones d'Accélération des Énergies Renouvelables</a:t>
            </a:r>
            <a:endParaRPr sz="2667" kern="0">
              <a:solidFill>
                <a:srgbClr val="000000"/>
              </a:solidFill>
              <a:latin typeface="Calibri"/>
              <a:ea typeface="Calibri"/>
              <a:cs typeface="Calibri"/>
              <a:sym typeface="Calibri"/>
            </a:endParaRPr>
          </a:p>
        </p:txBody>
      </p:sp>
      <p:sp>
        <p:nvSpPr>
          <p:cNvPr id="372" name="Google Shape;372;p21"/>
          <p:cNvSpPr/>
          <p:nvPr/>
        </p:nvSpPr>
        <p:spPr>
          <a:xfrm>
            <a:off x="548640" y="877824"/>
            <a:ext cx="11094800" cy="36400"/>
          </a:xfrm>
          <a:prstGeom prst="rect">
            <a:avLst/>
          </a:prstGeom>
          <a:solidFill>
            <a:srgbClr val="4CAF73"/>
          </a:solidFill>
          <a:ln w="12700" cap="flat" cmpd="sng">
            <a:solidFill>
              <a:srgbClr val="4CAF73"/>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pic>
        <p:nvPicPr>
          <p:cNvPr id="373" name="Google Shape;373;p21"/>
          <p:cNvPicPr preferRelativeResize="0"/>
          <p:nvPr/>
        </p:nvPicPr>
        <p:blipFill>
          <a:blip r:embed="rId3">
            <a:alphaModFix/>
          </a:blip>
          <a:stretch>
            <a:fillRect/>
          </a:stretch>
        </p:blipFill>
        <p:spPr>
          <a:xfrm>
            <a:off x="1051671" y="950967"/>
            <a:ext cx="10088663" cy="569350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9FAFB"/>
        </a:solidFill>
        <a:effectLst/>
      </p:bgPr>
    </p:bg>
    <p:spTree>
      <p:nvGrpSpPr>
        <p:cNvPr id="1" name="Shape 379"/>
        <p:cNvGrpSpPr/>
        <p:nvPr/>
      </p:nvGrpSpPr>
      <p:grpSpPr>
        <a:xfrm>
          <a:off x="0" y="0"/>
          <a:ext cx="0" cy="0"/>
          <a:chOff x="0" y="0"/>
          <a:chExt cx="0" cy="0"/>
        </a:xfrm>
      </p:grpSpPr>
      <p:sp>
        <p:nvSpPr>
          <p:cNvPr id="380" name="Google Shape;380;p22"/>
          <p:cNvSpPr/>
          <p:nvPr/>
        </p:nvSpPr>
        <p:spPr>
          <a:xfrm>
            <a:off x="0" y="0"/>
            <a:ext cx="12192000" cy="97536"/>
          </a:xfrm>
          <a:prstGeom prst="rect">
            <a:avLst/>
          </a:prstGeom>
          <a:solidFill>
            <a:srgbClr val="1D6B45"/>
          </a:solidFill>
          <a:ln w="12700" cap="flat" cmpd="sng">
            <a:solidFill>
              <a:srgbClr val="1D6B45"/>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81" name="Google Shape;381;p22"/>
          <p:cNvSpPr/>
          <p:nvPr/>
        </p:nvSpPr>
        <p:spPr>
          <a:xfrm>
            <a:off x="548640" y="170688"/>
            <a:ext cx="11094720" cy="670560"/>
          </a:xfrm>
          <a:prstGeom prst="rect">
            <a:avLst/>
          </a:prstGeom>
          <a:noFill/>
          <a:ln>
            <a:noFill/>
          </a:ln>
        </p:spPr>
        <p:txBody>
          <a:bodyPr spcFirstLastPara="1" wrap="square" lIns="0" tIns="0" rIns="0" bIns="0" anchor="ctr" anchorCtr="0">
            <a:noAutofit/>
          </a:bodyPr>
          <a:lstStyle/>
          <a:p>
            <a:pPr defTabSz="1219170">
              <a:buClr>
                <a:srgbClr val="1A4731"/>
              </a:buClr>
              <a:buSzPts val="2000"/>
            </a:pPr>
            <a:r>
              <a:rPr lang="en-US" sz="2667" b="1" kern="0">
                <a:solidFill>
                  <a:srgbClr val="1A4731"/>
                </a:solidFill>
                <a:latin typeface="Calibri"/>
                <a:ea typeface="Calibri"/>
                <a:cs typeface="Calibri"/>
                <a:sym typeface="Calibri"/>
              </a:rPr>
              <a:t>IRVE en Brie Nangissienne</a:t>
            </a:r>
            <a:endParaRPr sz="2667" b="1" kern="0">
              <a:solidFill>
                <a:srgbClr val="1A4731"/>
              </a:solidFill>
              <a:latin typeface="Calibri"/>
              <a:ea typeface="Calibri"/>
              <a:cs typeface="Calibri"/>
              <a:sym typeface="Calibri"/>
            </a:endParaRPr>
          </a:p>
        </p:txBody>
      </p:sp>
      <p:sp>
        <p:nvSpPr>
          <p:cNvPr id="382" name="Google Shape;382;p22"/>
          <p:cNvSpPr/>
          <p:nvPr/>
        </p:nvSpPr>
        <p:spPr>
          <a:xfrm>
            <a:off x="548640" y="877824"/>
            <a:ext cx="11094720" cy="36576"/>
          </a:xfrm>
          <a:prstGeom prst="rect">
            <a:avLst/>
          </a:prstGeom>
          <a:solidFill>
            <a:srgbClr val="4CAF73"/>
          </a:solidFill>
          <a:ln w="12700" cap="flat" cmpd="sng">
            <a:solidFill>
              <a:srgbClr val="4CAF73"/>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83" name="Google Shape;383;p22"/>
          <p:cNvSpPr/>
          <p:nvPr/>
        </p:nvSpPr>
        <p:spPr>
          <a:xfrm>
            <a:off x="731520" y="1219200"/>
            <a:ext cx="10728960" cy="4632960"/>
          </a:xfrm>
          <a:prstGeom prst="rect">
            <a:avLst/>
          </a:prstGeom>
          <a:noFill/>
          <a:ln>
            <a:noFill/>
          </a:ln>
        </p:spPr>
        <p:txBody>
          <a:bodyPr spcFirstLastPara="1" wrap="square" lIns="121900" tIns="60933" rIns="121900" bIns="60933" anchor="ctr" anchorCtr="0">
            <a:noAutofit/>
          </a:bodyPr>
          <a:lstStyle/>
          <a:p>
            <a:pPr marL="609585" defTabSz="1219170">
              <a:buClr>
                <a:srgbClr val="000000"/>
              </a:buClr>
            </a:pPr>
            <a:r>
              <a:rPr lang="en-US" sz="2667" b="1" kern="0">
                <a:solidFill>
                  <a:srgbClr val="1A4731"/>
                </a:solidFill>
                <a:latin typeface="Calibri"/>
                <a:ea typeface="Calibri"/>
                <a:cs typeface="Calibri"/>
                <a:sym typeface="Calibri"/>
              </a:rPr>
              <a:t>Quelle stratégie territoriale ?</a:t>
            </a:r>
            <a:endParaRPr sz="2667" b="1" kern="0">
              <a:solidFill>
                <a:srgbClr val="1A4731"/>
              </a:solidFill>
              <a:latin typeface="Calibri"/>
              <a:ea typeface="Calibri"/>
              <a:cs typeface="Calibri"/>
              <a:sym typeface="Calibri"/>
            </a:endParaRPr>
          </a:p>
          <a:p>
            <a:pPr marL="609585" defTabSz="1219170">
              <a:buClr>
                <a:srgbClr val="000000"/>
              </a:buClr>
            </a:pPr>
            <a:endParaRPr sz="1733" kern="0">
              <a:solidFill>
                <a:srgbClr val="1A1A1A"/>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9FAFB"/>
        </a:solidFill>
        <a:effectLst/>
      </p:bgPr>
    </p:bg>
    <p:spTree>
      <p:nvGrpSpPr>
        <p:cNvPr id="1" name="Shape 389"/>
        <p:cNvGrpSpPr/>
        <p:nvPr/>
      </p:nvGrpSpPr>
      <p:grpSpPr>
        <a:xfrm>
          <a:off x="0" y="0"/>
          <a:ext cx="0" cy="0"/>
          <a:chOff x="0" y="0"/>
          <a:chExt cx="0" cy="0"/>
        </a:xfrm>
      </p:grpSpPr>
      <p:sp>
        <p:nvSpPr>
          <p:cNvPr id="390" name="Google Shape;390;p23"/>
          <p:cNvSpPr/>
          <p:nvPr/>
        </p:nvSpPr>
        <p:spPr>
          <a:xfrm>
            <a:off x="0" y="0"/>
            <a:ext cx="12192000" cy="97600"/>
          </a:xfrm>
          <a:prstGeom prst="rect">
            <a:avLst/>
          </a:prstGeom>
          <a:solidFill>
            <a:srgbClr val="1D6B45"/>
          </a:solidFill>
          <a:ln w="12700" cap="flat" cmpd="sng">
            <a:solidFill>
              <a:srgbClr val="1D6B45"/>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91" name="Google Shape;391;p23"/>
          <p:cNvSpPr/>
          <p:nvPr/>
        </p:nvSpPr>
        <p:spPr>
          <a:xfrm>
            <a:off x="548640" y="170688"/>
            <a:ext cx="11094800" cy="670400"/>
          </a:xfrm>
          <a:prstGeom prst="rect">
            <a:avLst/>
          </a:prstGeom>
          <a:noFill/>
          <a:ln>
            <a:noFill/>
          </a:ln>
        </p:spPr>
        <p:txBody>
          <a:bodyPr spcFirstLastPara="1" wrap="square" lIns="0" tIns="0" rIns="0" bIns="0" anchor="ctr" anchorCtr="0">
            <a:noAutofit/>
          </a:bodyPr>
          <a:lstStyle/>
          <a:p>
            <a:pPr defTabSz="1219170">
              <a:buClr>
                <a:srgbClr val="1A4731"/>
              </a:buClr>
              <a:buSzPts val="2000"/>
            </a:pPr>
            <a:r>
              <a:rPr lang="en-US" sz="2667" b="1" kern="0">
                <a:solidFill>
                  <a:srgbClr val="1A4731"/>
                </a:solidFill>
                <a:latin typeface="Calibri"/>
                <a:ea typeface="Calibri"/>
                <a:cs typeface="Calibri"/>
                <a:sym typeface="Calibri"/>
              </a:rPr>
              <a:t>Gouvernance PCAET – Identification des élus référents</a:t>
            </a:r>
            <a:endParaRPr sz="2667" kern="0">
              <a:solidFill>
                <a:srgbClr val="000000"/>
              </a:solidFill>
              <a:latin typeface="Calibri"/>
              <a:ea typeface="Calibri"/>
              <a:cs typeface="Calibri"/>
              <a:sym typeface="Calibri"/>
            </a:endParaRPr>
          </a:p>
        </p:txBody>
      </p:sp>
      <p:sp>
        <p:nvSpPr>
          <p:cNvPr id="392" name="Google Shape;392;p23"/>
          <p:cNvSpPr/>
          <p:nvPr/>
        </p:nvSpPr>
        <p:spPr>
          <a:xfrm>
            <a:off x="548640" y="877824"/>
            <a:ext cx="11094800" cy="36400"/>
          </a:xfrm>
          <a:prstGeom prst="rect">
            <a:avLst/>
          </a:prstGeom>
          <a:solidFill>
            <a:srgbClr val="4CAF73"/>
          </a:solidFill>
          <a:ln w="12700" cap="flat" cmpd="sng">
            <a:solidFill>
              <a:srgbClr val="4CAF73"/>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93" name="Google Shape;393;p23"/>
          <p:cNvSpPr/>
          <p:nvPr/>
        </p:nvSpPr>
        <p:spPr>
          <a:xfrm>
            <a:off x="731520" y="1219200"/>
            <a:ext cx="10728800" cy="4632800"/>
          </a:xfrm>
          <a:prstGeom prst="rect">
            <a:avLst/>
          </a:prstGeom>
          <a:noFill/>
          <a:ln>
            <a:noFill/>
          </a:ln>
        </p:spPr>
        <p:txBody>
          <a:bodyPr spcFirstLastPara="1" wrap="square" lIns="121900" tIns="60933" rIns="121900" bIns="60933" anchor="ctr" anchorCtr="0">
            <a:noAutofit/>
          </a:bodyPr>
          <a:lstStyle/>
          <a:p>
            <a:pPr marL="457189" indent="-457189" defTabSz="1219170">
              <a:buClr>
                <a:srgbClr val="1A1A1A"/>
              </a:buClr>
              <a:buSzPts val="1300"/>
              <a:buFont typeface="Calibri"/>
              <a:buChar char="•"/>
            </a:pPr>
            <a:r>
              <a:rPr lang="en-US" sz="1733" kern="0">
                <a:solidFill>
                  <a:srgbClr val="1A1A1A"/>
                </a:solidFill>
                <a:latin typeface="Calibri"/>
                <a:ea typeface="Calibri"/>
                <a:cs typeface="Calibri"/>
                <a:sym typeface="Calibri"/>
              </a:rPr>
              <a:t>Identification des élus référents PCAET par thématique (axe stratégique)</a:t>
            </a:r>
            <a:endParaRPr sz="1733" kern="0">
              <a:solidFill>
                <a:srgbClr val="1A1A1A"/>
              </a:solidFill>
              <a:latin typeface="Calibri"/>
              <a:ea typeface="Calibri"/>
              <a:cs typeface="Calibri"/>
              <a:sym typeface="Calibri"/>
            </a:endParaRPr>
          </a:p>
          <a:p>
            <a:pPr marL="609585" defTabSz="1219170">
              <a:buClr>
                <a:srgbClr val="000000"/>
              </a:buClr>
            </a:pPr>
            <a:endParaRPr sz="1733" kern="0">
              <a:solidFill>
                <a:srgbClr val="1A1A1A"/>
              </a:solidFill>
              <a:latin typeface="Calibri"/>
              <a:ea typeface="Calibri"/>
              <a:cs typeface="Calibri"/>
              <a:sym typeface="Calibri"/>
            </a:endParaRPr>
          </a:p>
          <a:p>
            <a:pPr marL="457189" indent="-457189" defTabSz="1219170">
              <a:buClr>
                <a:srgbClr val="1A1A1A"/>
              </a:buClr>
              <a:buSzPts val="1300"/>
              <a:buFont typeface="Calibri"/>
              <a:buChar char="•"/>
            </a:pPr>
            <a:r>
              <a:rPr lang="en-US" sz="1733" kern="0">
                <a:solidFill>
                  <a:srgbClr val="1A1A1A"/>
                </a:solidFill>
                <a:latin typeface="Calibri"/>
                <a:ea typeface="Calibri"/>
                <a:cs typeface="Calibri"/>
                <a:sym typeface="Calibri"/>
              </a:rPr>
              <a:t>Renforcement du pilotage politique des actions climat-air-énergie</a:t>
            </a:r>
            <a:endParaRPr sz="1733" kern="0">
              <a:solidFill>
                <a:srgbClr val="1A1A1A"/>
              </a:solidFill>
              <a:latin typeface="Calibri"/>
              <a:ea typeface="Calibri"/>
              <a:cs typeface="Calibri"/>
              <a:sym typeface="Calibri"/>
            </a:endParaRPr>
          </a:p>
          <a:p>
            <a:pPr marL="609585" defTabSz="1219170">
              <a:buClr>
                <a:srgbClr val="000000"/>
              </a:buClr>
            </a:pPr>
            <a:endParaRPr sz="1733" kern="0">
              <a:solidFill>
                <a:srgbClr val="1A1A1A"/>
              </a:solidFill>
              <a:latin typeface="Calibri"/>
              <a:ea typeface="Calibri"/>
              <a:cs typeface="Calibri"/>
              <a:sym typeface="Calibri"/>
            </a:endParaRPr>
          </a:p>
          <a:p>
            <a:pPr marL="457189" indent="-457189" defTabSz="1219170">
              <a:buClr>
                <a:srgbClr val="1A1A1A"/>
              </a:buClr>
              <a:buSzPts val="1300"/>
              <a:buFont typeface="Calibri"/>
              <a:buChar char="•"/>
            </a:pPr>
            <a:r>
              <a:rPr lang="en-US" sz="1733" kern="0">
                <a:solidFill>
                  <a:srgbClr val="1A1A1A"/>
                </a:solidFill>
                <a:latin typeface="Calibri"/>
                <a:ea typeface="Calibri"/>
                <a:cs typeface="Calibri"/>
                <a:sym typeface="Calibri"/>
              </a:rPr>
              <a:t>Bilan mi-parcours du PCAET à réaliser avant fin 2026</a:t>
            </a:r>
            <a:endParaRPr sz="1733" kern="0">
              <a:solidFill>
                <a:srgbClr val="1A1A1A"/>
              </a:solidFill>
              <a:latin typeface="Calibri"/>
              <a:ea typeface="Calibri"/>
              <a:cs typeface="Calibri"/>
              <a:sym typeface="Calibri"/>
            </a:endParaRPr>
          </a:p>
          <a:p>
            <a:pPr marL="609585" defTabSz="1219170">
              <a:buClr>
                <a:srgbClr val="000000"/>
              </a:buClr>
            </a:pPr>
            <a:endParaRPr sz="1733" kern="0">
              <a:solidFill>
                <a:srgbClr val="1A1A1A"/>
              </a:solidFill>
              <a:latin typeface="Calibri"/>
              <a:ea typeface="Calibri"/>
              <a:cs typeface="Calibri"/>
              <a:sym typeface="Calibri"/>
            </a:endParaRPr>
          </a:p>
          <a:p>
            <a:pPr marL="457189" indent="-457189" defTabSz="1219170">
              <a:buClr>
                <a:srgbClr val="1A1A1A"/>
              </a:buClr>
              <a:buSzPts val="1300"/>
              <a:buFont typeface="Calibri"/>
              <a:buChar char="•"/>
            </a:pPr>
            <a:r>
              <a:rPr lang="en-US" sz="1733" kern="0">
                <a:solidFill>
                  <a:srgbClr val="1A1A1A"/>
                </a:solidFill>
                <a:latin typeface="Calibri"/>
                <a:ea typeface="Calibri"/>
                <a:cs typeface="Calibri"/>
                <a:sym typeface="Calibri"/>
              </a:rPr>
              <a:t>Préparation du COPIL de suivi avec les partenaires institutionnels (DDT 77, ADEME…)</a:t>
            </a:r>
            <a:endParaRPr sz="1733" kern="0">
              <a:solidFill>
                <a:srgbClr val="000000"/>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9FAFB"/>
        </a:solidFill>
        <a:effectLst/>
      </p:bgPr>
    </p:bg>
    <p:spTree>
      <p:nvGrpSpPr>
        <p:cNvPr id="1" name="Shape 73"/>
        <p:cNvGrpSpPr/>
        <p:nvPr/>
      </p:nvGrpSpPr>
      <p:grpSpPr>
        <a:xfrm>
          <a:off x="0" y="0"/>
          <a:ext cx="0" cy="0"/>
          <a:chOff x="0" y="0"/>
          <a:chExt cx="0" cy="0"/>
        </a:xfrm>
      </p:grpSpPr>
      <p:sp>
        <p:nvSpPr>
          <p:cNvPr id="74" name="Google Shape;74;p6"/>
          <p:cNvSpPr/>
          <p:nvPr/>
        </p:nvSpPr>
        <p:spPr>
          <a:xfrm>
            <a:off x="0" y="0"/>
            <a:ext cx="12192000" cy="97536"/>
          </a:xfrm>
          <a:prstGeom prst="rect">
            <a:avLst/>
          </a:prstGeom>
          <a:solidFill>
            <a:srgbClr val="1D6B45"/>
          </a:solidFill>
          <a:ln w="12700" cap="flat" cmpd="sng">
            <a:solidFill>
              <a:srgbClr val="1D6B45"/>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5" name="Google Shape;75;p6"/>
          <p:cNvSpPr/>
          <p:nvPr/>
        </p:nvSpPr>
        <p:spPr>
          <a:xfrm>
            <a:off x="548640" y="170688"/>
            <a:ext cx="11094720" cy="670560"/>
          </a:xfrm>
          <a:prstGeom prst="rect">
            <a:avLst/>
          </a:prstGeom>
          <a:noFill/>
          <a:ln>
            <a:noFill/>
          </a:ln>
        </p:spPr>
        <p:txBody>
          <a:bodyPr spcFirstLastPara="1" wrap="square" lIns="0" tIns="0" rIns="0" bIns="0" anchor="ctr" anchorCtr="0">
            <a:noAutofit/>
          </a:bodyPr>
          <a:lstStyle/>
          <a:p>
            <a:pPr defTabSz="1219170">
              <a:buClr>
                <a:srgbClr val="1A4731"/>
              </a:buClr>
              <a:buSzPts val="2000"/>
            </a:pPr>
            <a:r>
              <a:rPr lang="en-US" sz="2667" b="1" kern="0">
                <a:solidFill>
                  <a:srgbClr val="1A4731"/>
                </a:solidFill>
                <a:latin typeface="Calibri"/>
                <a:ea typeface="Calibri"/>
                <a:cs typeface="Calibri"/>
                <a:sym typeface="Calibri"/>
              </a:rPr>
              <a:t>Le service Politiques Contractuelles – Pôle Territoire</a:t>
            </a:r>
            <a:endParaRPr sz="2667" kern="0">
              <a:solidFill>
                <a:srgbClr val="000000"/>
              </a:solidFill>
              <a:latin typeface="Calibri"/>
              <a:ea typeface="Calibri"/>
              <a:cs typeface="Calibri"/>
              <a:sym typeface="Calibri"/>
            </a:endParaRPr>
          </a:p>
        </p:txBody>
      </p:sp>
      <p:sp>
        <p:nvSpPr>
          <p:cNvPr id="76" name="Google Shape;76;p6"/>
          <p:cNvSpPr/>
          <p:nvPr/>
        </p:nvSpPr>
        <p:spPr>
          <a:xfrm>
            <a:off x="548640" y="877824"/>
            <a:ext cx="11094720" cy="36576"/>
          </a:xfrm>
          <a:prstGeom prst="rect">
            <a:avLst/>
          </a:prstGeom>
          <a:solidFill>
            <a:srgbClr val="4CAF73"/>
          </a:solidFill>
          <a:ln w="12700" cap="flat" cmpd="sng">
            <a:solidFill>
              <a:srgbClr val="4CAF73"/>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7" name="Google Shape;77;p6"/>
          <p:cNvSpPr/>
          <p:nvPr/>
        </p:nvSpPr>
        <p:spPr>
          <a:xfrm>
            <a:off x="548640" y="999744"/>
            <a:ext cx="5120640" cy="3169920"/>
          </a:xfrm>
          <a:prstGeom prst="rect">
            <a:avLst/>
          </a:prstGeom>
          <a:solidFill>
            <a:srgbClr val="E8F5E9"/>
          </a:solidFill>
          <a:ln w="12700" cap="flat" cmpd="sng">
            <a:solidFill>
              <a:srgbClr val="4CAF73"/>
            </a:solidFill>
            <a:prstDash val="solid"/>
            <a:round/>
            <a:headEnd type="none" w="sm" len="sm"/>
            <a:tailEnd type="none" w="sm" len="sm"/>
          </a:ln>
          <a:effectLst>
            <a:outerShdw blurRad="101600" dist="25400" dir="8100000" algn="bl" rotWithShape="0">
              <a:srgbClr val="000000">
                <a:alpha val="10196"/>
              </a:srgbClr>
            </a:outerShd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8" name="Google Shape;78;p6"/>
          <p:cNvSpPr/>
          <p:nvPr/>
        </p:nvSpPr>
        <p:spPr>
          <a:xfrm>
            <a:off x="548640" y="999744"/>
            <a:ext cx="5120640" cy="548640"/>
          </a:xfrm>
          <a:prstGeom prst="rect">
            <a:avLst/>
          </a:prstGeom>
          <a:solidFill>
            <a:srgbClr val="1D6B45"/>
          </a:solidFill>
          <a:ln w="12700" cap="flat" cmpd="sng">
            <a:solidFill>
              <a:srgbClr val="1D6B45"/>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79" name="Google Shape;79;p6"/>
          <p:cNvSpPr/>
          <p:nvPr/>
        </p:nvSpPr>
        <p:spPr>
          <a:xfrm>
            <a:off x="609600" y="1036320"/>
            <a:ext cx="4998720" cy="463296"/>
          </a:xfrm>
          <a:prstGeom prst="rect">
            <a:avLst/>
          </a:prstGeom>
          <a:noFill/>
          <a:ln>
            <a:noFill/>
          </a:ln>
        </p:spPr>
        <p:txBody>
          <a:bodyPr spcFirstLastPara="1" wrap="square" lIns="0" tIns="0" rIns="0" bIns="0" anchor="ctr" anchorCtr="0">
            <a:noAutofit/>
          </a:bodyPr>
          <a:lstStyle/>
          <a:p>
            <a:pPr algn="ctr" defTabSz="1219170">
              <a:buClr>
                <a:srgbClr val="FFFFFF"/>
              </a:buClr>
              <a:buSzPts val="1200"/>
            </a:pPr>
            <a:r>
              <a:rPr lang="en-US" sz="1600" b="1" kern="0">
                <a:solidFill>
                  <a:srgbClr val="FFFFFF"/>
                </a:solidFill>
                <a:latin typeface="Calibri"/>
                <a:ea typeface="Calibri"/>
                <a:cs typeface="Calibri"/>
                <a:sym typeface="Calibri"/>
              </a:rPr>
              <a:t>Fiche service</a:t>
            </a:r>
            <a:endParaRPr sz="1600" kern="0">
              <a:solidFill>
                <a:srgbClr val="000000"/>
              </a:solidFill>
              <a:latin typeface="Calibri"/>
              <a:ea typeface="Calibri"/>
              <a:cs typeface="Calibri"/>
              <a:sym typeface="Calibri"/>
            </a:endParaRPr>
          </a:p>
        </p:txBody>
      </p:sp>
      <p:sp>
        <p:nvSpPr>
          <p:cNvPr id="80" name="Google Shape;80;p6"/>
          <p:cNvSpPr/>
          <p:nvPr/>
        </p:nvSpPr>
        <p:spPr>
          <a:xfrm>
            <a:off x="731520" y="1645920"/>
            <a:ext cx="1828800" cy="304800"/>
          </a:xfrm>
          <a:prstGeom prst="rect">
            <a:avLst/>
          </a:prstGeom>
          <a:noFill/>
          <a:ln>
            <a:noFill/>
          </a:ln>
        </p:spPr>
        <p:txBody>
          <a:bodyPr spcFirstLastPara="1" wrap="square" lIns="121900" tIns="60933" rIns="121900" bIns="60933" anchor="ctr" anchorCtr="0">
            <a:noAutofit/>
          </a:bodyPr>
          <a:lstStyle/>
          <a:p>
            <a:pPr defTabSz="1219170">
              <a:buClr>
                <a:srgbClr val="2E7D52"/>
              </a:buClr>
              <a:buSzPts val="950"/>
            </a:pPr>
            <a:r>
              <a:rPr lang="en-US" sz="1267" b="1" kern="0">
                <a:solidFill>
                  <a:srgbClr val="2E7D52"/>
                </a:solidFill>
                <a:latin typeface="Calibri"/>
                <a:ea typeface="Calibri"/>
                <a:cs typeface="Calibri"/>
                <a:sym typeface="Calibri"/>
              </a:rPr>
              <a:t>Mission</a:t>
            </a:r>
            <a:endParaRPr sz="1267" kern="0">
              <a:solidFill>
                <a:srgbClr val="000000"/>
              </a:solidFill>
              <a:latin typeface="Calibri"/>
              <a:ea typeface="Calibri"/>
              <a:cs typeface="Calibri"/>
              <a:sym typeface="Calibri"/>
            </a:endParaRPr>
          </a:p>
        </p:txBody>
      </p:sp>
      <p:sp>
        <p:nvSpPr>
          <p:cNvPr id="81" name="Google Shape;81;p6"/>
          <p:cNvSpPr/>
          <p:nvPr/>
        </p:nvSpPr>
        <p:spPr>
          <a:xfrm>
            <a:off x="731520" y="1926336"/>
            <a:ext cx="4754880" cy="487680"/>
          </a:xfrm>
          <a:prstGeom prst="rect">
            <a:avLst/>
          </a:prstGeom>
          <a:noFill/>
          <a:ln>
            <a:noFill/>
          </a:ln>
        </p:spPr>
        <p:txBody>
          <a:bodyPr spcFirstLastPara="1" wrap="square" lIns="121900" tIns="60933" rIns="121900" bIns="60933" anchor="ctr" anchorCtr="0">
            <a:noAutofit/>
          </a:bodyPr>
          <a:lstStyle/>
          <a:p>
            <a:pPr defTabSz="1219170">
              <a:buClr>
                <a:srgbClr val="1A1A1A"/>
              </a:buClr>
              <a:buSzPts val="1050"/>
            </a:pPr>
            <a:r>
              <a:rPr lang="en-US" sz="1400" kern="0">
                <a:solidFill>
                  <a:srgbClr val="1A1A1A"/>
                </a:solidFill>
                <a:latin typeface="Calibri"/>
                <a:ea typeface="Calibri"/>
                <a:cs typeface="Calibri"/>
                <a:sym typeface="Calibri"/>
              </a:rPr>
              <a:t>Piloter et animer la politique</a:t>
            </a:r>
            <a:endParaRPr sz="1400" kern="0">
              <a:solidFill>
                <a:srgbClr val="000000"/>
              </a:solidFill>
              <a:latin typeface="Calibri"/>
              <a:ea typeface="Calibri"/>
              <a:cs typeface="Calibri"/>
              <a:sym typeface="Calibri"/>
            </a:endParaRPr>
          </a:p>
          <a:p>
            <a:pPr defTabSz="1219170">
              <a:buClr>
                <a:srgbClr val="1A1A1A"/>
              </a:buClr>
              <a:buSzPts val="1050"/>
            </a:pPr>
            <a:r>
              <a:rPr lang="en-US" sz="1400" kern="0">
                <a:solidFill>
                  <a:srgbClr val="1A1A1A"/>
                </a:solidFill>
                <a:latin typeface="Calibri"/>
                <a:ea typeface="Calibri"/>
                <a:cs typeface="Calibri"/>
                <a:sym typeface="Calibri"/>
              </a:rPr>
              <a:t>climat-air-énergie de la CCBN</a:t>
            </a:r>
            <a:endParaRPr sz="1400" kern="0">
              <a:solidFill>
                <a:srgbClr val="000000"/>
              </a:solidFill>
              <a:latin typeface="Calibri"/>
              <a:ea typeface="Calibri"/>
              <a:cs typeface="Calibri"/>
              <a:sym typeface="Calibri"/>
            </a:endParaRPr>
          </a:p>
        </p:txBody>
      </p:sp>
      <p:sp>
        <p:nvSpPr>
          <p:cNvPr id="82" name="Google Shape;82;p6"/>
          <p:cNvSpPr/>
          <p:nvPr/>
        </p:nvSpPr>
        <p:spPr>
          <a:xfrm>
            <a:off x="731520" y="2523744"/>
            <a:ext cx="1828800" cy="304800"/>
          </a:xfrm>
          <a:prstGeom prst="rect">
            <a:avLst/>
          </a:prstGeom>
          <a:noFill/>
          <a:ln>
            <a:noFill/>
          </a:ln>
        </p:spPr>
        <p:txBody>
          <a:bodyPr spcFirstLastPara="1" wrap="square" lIns="121900" tIns="60933" rIns="121900" bIns="60933" anchor="ctr" anchorCtr="0">
            <a:noAutofit/>
          </a:bodyPr>
          <a:lstStyle/>
          <a:p>
            <a:pPr defTabSz="1219170">
              <a:buClr>
                <a:srgbClr val="2E7D52"/>
              </a:buClr>
              <a:buSzPts val="950"/>
            </a:pPr>
            <a:r>
              <a:rPr lang="en-US" sz="1267" b="1" kern="0">
                <a:solidFill>
                  <a:srgbClr val="2E7D52"/>
                </a:solidFill>
                <a:latin typeface="Calibri"/>
                <a:ea typeface="Calibri"/>
                <a:cs typeface="Calibri"/>
                <a:sym typeface="Calibri"/>
              </a:rPr>
              <a:t>Chargé de projet</a:t>
            </a:r>
            <a:endParaRPr sz="1267" kern="0">
              <a:solidFill>
                <a:srgbClr val="000000"/>
              </a:solidFill>
              <a:latin typeface="Calibri"/>
              <a:ea typeface="Calibri"/>
              <a:cs typeface="Calibri"/>
              <a:sym typeface="Calibri"/>
            </a:endParaRPr>
          </a:p>
        </p:txBody>
      </p:sp>
      <p:sp>
        <p:nvSpPr>
          <p:cNvPr id="83" name="Google Shape;83;p6"/>
          <p:cNvSpPr/>
          <p:nvPr/>
        </p:nvSpPr>
        <p:spPr>
          <a:xfrm>
            <a:off x="731520" y="2804160"/>
            <a:ext cx="4754880" cy="487680"/>
          </a:xfrm>
          <a:prstGeom prst="rect">
            <a:avLst/>
          </a:prstGeom>
          <a:noFill/>
          <a:ln>
            <a:noFill/>
          </a:ln>
        </p:spPr>
        <p:txBody>
          <a:bodyPr spcFirstLastPara="1" wrap="square" lIns="121900" tIns="60933" rIns="121900" bIns="60933" anchor="ctr" anchorCtr="0">
            <a:noAutofit/>
          </a:bodyPr>
          <a:lstStyle/>
          <a:p>
            <a:pPr defTabSz="1219170">
              <a:buClr>
                <a:srgbClr val="1A1A1A"/>
              </a:buClr>
              <a:buSzPts val="1050"/>
            </a:pPr>
            <a:r>
              <a:rPr lang="en-US" sz="1400" kern="0">
                <a:solidFill>
                  <a:srgbClr val="1A1A1A"/>
                </a:solidFill>
                <a:latin typeface="Calibri"/>
                <a:ea typeface="Calibri"/>
                <a:cs typeface="Calibri"/>
                <a:sym typeface="Calibri"/>
              </a:rPr>
              <a:t>Mehdi Babassana</a:t>
            </a:r>
            <a:endParaRPr sz="1400" kern="0">
              <a:solidFill>
                <a:srgbClr val="000000"/>
              </a:solidFill>
              <a:latin typeface="Calibri"/>
              <a:ea typeface="Calibri"/>
              <a:cs typeface="Calibri"/>
              <a:sym typeface="Calibri"/>
            </a:endParaRPr>
          </a:p>
        </p:txBody>
      </p:sp>
      <p:sp>
        <p:nvSpPr>
          <p:cNvPr id="84" name="Google Shape;84;p6"/>
          <p:cNvSpPr/>
          <p:nvPr/>
        </p:nvSpPr>
        <p:spPr>
          <a:xfrm>
            <a:off x="731520" y="3401568"/>
            <a:ext cx="1828800" cy="304800"/>
          </a:xfrm>
          <a:prstGeom prst="rect">
            <a:avLst/>
          </a:prstGeom>
          <a:noFill/>
          <a:ln>
            <a:noFill/>
          </a:ln>
        </p:spPr>
        <p:txBody>
          <a:bodyPr spcFirstLastPara="1" wrap="square" lIns="121900" tIns="60933" rIns="121900" bIns="60933" anchor="ctr" anchorCtr="0">
            <a:noAutofit/>
          </a:bodyPr>
          <a:lstStyle/>
          <a:p>
            <a:pPr defTabSz="1219170">
              <a:buClr>
                <a:srgbClr val="2E7D52"/>
              </a:buClr>
              <a:buSzPts val="950"/>
            </a:pPr>
            <a:r>
              <a:rPr lang="en-US" sz="1267" b="1" kern="0">
                <a:solidFill>
                  <a:srgbClr val="2E7D52"/>
                </a:solidFill>
                <a:latin typeface="Calibri"/>
                <a:ea typeface="Calibri"/>
                <a:cs typeface="Calibri"/>
                <a:sym typeface="Calibri"/>
              </a:rPr>
              <a:t>Contact</a:t>
            </a:r>
            <a:endParaRPr sz="1267" kern="0">
              <a:solidFill>
                <a:srgbClr val="000000"/>
              </a:solidFill>
              <a:latin typeface="Calibri"/>
              <a:ea typeface="Calibri"/>
              <a:cs typeface="Calibri"/>
              <a:sym typeface="Calibri"/>
            </a:endParaRPr>
          </a:p>
        </p:txBody>
      </p:sp>
      <p:sp>
        <p:nvSpPr>
          <p:cNvPr id="85" name="Google Shape;85;p6"/>
          <p:cNvSpPr/>
          <p:nvPr/>
        </p:nvSpPr>
        <p:spPr>
          <a:xfrm>
            <a:off x="731520" y="3681984"/>
            <a:ext cx="4754880" cy="487680"/>
          </a:xfrm>
          <a:prstGeom prst="rect">
            <a:avLst/>
          </a:prstGeom>
          <a:noFill/>
          <a:ln>
            <a:noFill/>
          </a:ln>
        </p:spPr>
        <p:txBody>
          <a:bodyPr spcFirstLastPara="1" wrap="square" lIns="121900" tIns="60933" rIns="121900" bIns="60933" anchor="ctr" anchorCtr="0">
            <a:noAutofit/>
          </a:bodyPr>
          <a:lstStyle/>
          <a:p>
            <a:pPr defTabSz="1219170">
              <a:buClr>
                <a:srgbClr val="1A1A1A"/>
              </a:buClr>
              <a:buSzPts val="1050"/>
            </a:pPr>
            <a:r>
              <a:rPr lang="en-US" sz="1400" kern="0">
                <a:solidFill>
                  <a:srgbClr val="1A1A1A"/>
                </a:solidFill>
                <a:latin typeface="Calibri"/>
                <a:ea typeface="Calibri"/>
                <a:cs typeface="Calibri"/>
                <a:sym typeface="Calibri"/>
              </a:rPr>
              <a:t>m.babassana@brienangissienne.fr</a:t>
            </a:r>
            <a:endParaRPr sz="1400" kern="0">
              <a:solidFill>
                <a:srgbClr val="000000"/>
              </a:solidFill>
              <a:latin typeface="Calibri"/>
              <a:ea typeface="Calibri"/>
              <a:cs typeface="Calibri"/>
              <a:sym typeface="Calibri"/>
            </a:endParaRPr>
          </a:p>
          <a:p>
            <a:pPr defTabSz="1219170">
              <a:buClr>
                <a:srgbClr val="1A1A1A"/>
              </a:buClr>
              <a:buSzPts val="1050"/>
            </a:pPr>
            <a:r>
              <a:rPr lang="en-US" sz="1400" kern="0">
                <a:solidFill>
                  <a:srgbClr val="1A1A1A"/>
                </a:solidFill>
                <a:latin typeface="Calibri"/>
                <a:ea typeface="Calibri"/>
                <a:cs typeface="Calibri"/>
                <a:sym typeface="Calibri"/>
              </a:rPr>
              <a:t>01 86 34 00 31 – 07 56 21 50 19</a:t>
            </a:r>
            <a:endParaRPr sz="1400" kern="0">
              <a:solidFill>
                <a:srgbClr val="000000"/>
              </a:solidFill>
              <a:latin typeface="Calibri"/>
              <a:ea typeface="Calibri"/>
              <a:cs typeface="Calibri"/>
              <a:sym typeface="Calibri"/>
            </a:endParaRPr>
          </a:p>
        </p:txBody>
      </p:sp>
      <p:sp>
        <p:nvSpPr>
          <p:cNvPr id="86" name="Google Shape;86;p6"/>
          <p:cNvSpPr/>
          <p:nvPr/>
        </p:nvSpPr>
        <p:spPr>
          <a:xfrm>
            <a:off x="6096000" y="999744"/>
            <a:ext cx="5608320" cy="3169920"/>
          </a:xfrm>
          <a:prstGeom prst="rect">
            <a:avLst/>
          </a:prstGeom>
          <a:solidFill>
            <a:srgbClr val="FFFFFF"/>
          </a:solidFill>
          <a:ln w="12700" cap="flat" cmpd="sng">
            <a:solidFill>
              <a:srgbClr val="E2E8F0"/>
            </a:solidFill>
            <a:prstDash val="solid"/>
            <a:round/>
            <a:headEnd type="none" w="sm" len="sm"/>
            <a:tailEnd type="none" w="sm" len="sm"/>
          </a:ln>
          <a:effectLst>
            <a:outerShdw blurRad="101600" dist="25400" dir="8100000" algn="bl" rotWithShape="0">
              <a:srgbClr val="000000">
                <a:alpha val="10196"/>
              </a:srgbClr>
            </a:outerShdw>
          </a:effectLst>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7" name="Google Shape;87;p6"/>
          <p:cNvSpPr/>
          <p:nvPr/>
        </p:nvSpPr>
        <p:spPr>
          <a:xfrm>
            <a:off x="6096000" y="999744"/>
            <a:ext cx="5608320" cy="548640"/>
          </a:xfrm>
          <a:prstGeom prst="rect">
            <a:avLst/>
          </a:prstGeom>
          <a:solidFill>
            <a:srgbClr val="2E7D52"/>
          </a:solidFill>
          <a:ln w="12700" cap="flat" cmpd="sng">
            <a:solidFill>
              <a:srgbClr val="2E7D52"/>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88" name="Google Shape;88;p6"/>
          <p:cNvSpPr/>
          <p:nvPr/>
        </p:nvSpPr>
        <p:spPr>
          <a:xfrm>
            <a:off x="6156960" y="1036320"/>
            <a:ext cx="5486400" cy="463296"/>
          </a:xfrm>
          <a:prstGeom prst="rect">
            <a:avLst/>
          </a:prstGeom>
          <a:noFill/>
          <a:ln>
            <a:noFill/>
          </a:ln>
        </p:spPr>
        <p:txBody>
          <a:bodyPr spcFirstLastPara="1" wrap="square" lIns="0" tIns="0" rIns="0" bIns="0" anchor="ctr" anchorCtr="0">
            <a:noAutofit/>
          </a:bodyPr>
          <a:lstStyle/>
          <a:p>
            <a:pPr algn="ctr" defTabSz="1219170">
              <a:buClr>
                <a:srgbClr val="FFFFFF"/>
              </a:buClr>
              <a:buSzPts val="1200"/>
            </a:pPr>
            <a:r>
              <a:rPr lang="en-US" sz="1600" b="1" kern="0">
                <a:solidFill>
                  <a:srgbClr val="FFFFFF"/>
                </a:solidFill>
                <a:latin typeface="Calibri"/>
                <a:ea typeface="Calibri"/>
                <a:cs typeface="Calibri"/>
                <a:sym typeface="Calibri"/>
              </a:rPr>
              <a:t>Au quotidien</a:t>
            </a:r>
            <a:endParaRPr sz="1600" kern="0">
              <a:solidFill>
                <a:srgbClr val="000000"/>
              </a:solidFill>
              <a:latin typeface="Calibri"/>
              <a:ea typeface="Calibri"/>
              <a:cs typeface="Calibri"/>
              <a:sym typeface="Calibri"/>
            </a:endParaRPr>
          </a:p>
        </p:txBody>
      </p:sp>
      <p:sp>
        <p:nvSpPr>
          <p:cNvPr id="89" name="Google Shape;89;p6"/>
          <p:cNvSpPr/>
          <p:nvPr/>
        </p:nvSpPr>
        <p:spPr>
          <a:xfrm>
            <a:off x="6278880" y="1645920"/>
            <a:ext cx="5242560" cy="2438400"/>
          </a:xfrm>
          <a:prstGeom prst="rect">
            <a:avLst/>
          </a:prstGeom>
          <a:noFill/>
          <a:ln>
            <a:noFill/>
          </a:ln>
        </p:spPr>
        <p:txBody>
          <a:bodyPr spcFirstLastPara="1" wrap="square" lIns="121900" tIns="60933" rIns="121900" bIns="60933" anchor="t" anchorCtr="0">
            <a:noAutofit/>
          </a:bodyPr>
          <a:lstStyle/>
          <a:p>
            <a:pPr marL="457189" indent="-457189" defTabSz="1219170">
              <a:buClr>
                <a:srgbClr val="1A1A1A"/>
              </a:buClr>
              <a:buSzPts val="1050"/>
              <a:buFont typeface="Calibri"/>
              <a:buChar char="•"/>
            </a:pPr>
            <a:r>
              <a:rPr lang="en-US" sz="1400" kern="0">
                <a:solidFill>
                  <a:srgbClr val="1A1A1A"/>
                </a:solidFill>
                <a:latin typeface="Calibri"/>
                <a:ea typeface="Calibri"/>
                <a:cs typeface="Calibri"/>
                <a:sym typeface="Calibri"/>
              </a:rPr>
              <a:t>Coordination des actions PCAET et CRTE</a:t>
            </a:r>
            <a:endParaRPr sz="1400" kern="0">
              <a:solidFill>
                <a:srgbClr val="000000"/>
              </a:solidFill>
              <a:latin typeface="Calibri"/>
              <a:ea typeface="Calibri"/>
              <a:cs typeface="Calibri"/>
              <a:sym typeface="Calibri"/>
            </a:endParaRPr>
          </a:p>
          <a:p>
            <a:pPr marL="457189" indent="-457189" defTabSz="1219170">
              <a:buClr>
                <a:srgbClr val="1A1A1A"/>
              </a:buClr>
              <a:buSzPts val="1050"/>
              <a:buFont typeface="Calibri"/>
              <a:buChar char="•"/>
            </a:pPr>
            <a:r>
              <a:rPr lang="en-US" sz="1400" kern="0">
                <a:solidFill>
                  <a:srgbClr val="1A1A1A"/>
                </a:solidFill>
                <a:latin typeface="Calibri"/>
                <a:ea typeface="Calibri"/>
                <a:cs typeface="Calibri"/>
                <a:sym typeface="Calibri"/>
              </a:rPr>
              <a:t>Montage et suivi des dossiers de financement</a:t>
            </a:r>
            <a:endParaRPr sz="1400" kern="0">
              <a:solidFill>
                <a:srgbClr val="000000"/>
              </a:solidFill>
              <a:latin typeface="Calibri"/>
              <a:ea typeface="Calibri"/>
              <a:cs typeface="Calibri"/>
              <a:sym typeface="Calibri"/>
            </a:endParaRPr>
          </a:p>
          <a:p>
            <a:pPr marL="457189" indent="-457189" defTabSz="1219170">
              <a:buClr>
                <a:srgbClr val="1A1A1A"/>
              </a:buClr>
              <a:buSzPts val="1050"/>
              <a:buFont typeface="Calibri"/>
              <a:buChar char="•"/>
            </a:pPr>
            <a:r>
              <a:rPr lang="en-US" sz="1400" kern="0">
                <a:solidFill>
                  <a:srgbClr val="1A1A1A"/>
                </a:solidFill>
                <a:latin typeface="Calibri"/>
                <a:ea typeface="Calibri"/>
                <a:cs typeface="Calibri"/>
                <a:sym typeface="Calibri"/>
              </a:rPr>
              <a:t>Organisation des événements du territoire</a:t>
            </a:r>
            <a:endParaRPr sz="1400" kern="0">
              <a:solidFill>
                <a:srgbClr val="000000"/>
              </a:solidFill>
              <a:latin typeface="Calibri"/>
              <a:ea typeface="Calibri"/>
              <a:cs typeface="Calibri"/>
              <a:sym typeface="Calibri"/>
            </a:endParaRPr>
          </a:p>
          <a:p>
            <a:pPr marL="457189" indent="-457189" defTabSz="1219170">
              <a:buClr>
                <a:srgbClr val="1A1A1A"/>
              </a:buClr>
              <a:buSzPts val="1050"/>
              <a:buFont typeface="Calibri"/>
              <a:buChar char="•"/>
            </a:pPr>
            <a:r>
              <a:rPr lang="en-US" sz="1400" kern="0">
                <a:solidFill>
                  <a:srgbClr val="1A1A1A"/>
                </a:solidFill>
                <a:latin typeface="Calibri"/>
                <a:ea typeface="Calibri"/>
                <a:cs typeface="Calibri"/>
                <a:sym typeface="Calibri"/>
              </a:rPr>
              <a:t>Animation du réseau partenarial</a:t>
            </a:r>
            <a:endParaRPr sz="1400" kern="0">
              <a:solidFill>
                <a:srgbClr val="000000"/>
              </a:solidFill>
              <a:latin typeface="Calibri"/>
              <a:ea typeface="Calibri"/>
              <a:cs typeface="Calibri"/>
              <a:sym typeface="Calibri"/>
            </a:endParaRPr>
          </a:p>
          <a:p>
            <a:pPr marL="457189" indent="-457189" defTabSz="1219170">
              <a:buClr>
                <a:srgbClr val="1A1A1A"/>
              </a:buClr>
              <a:buSzPts val="1050"/>
              <a:buFont typeface="Calibri"/>
              <a:buChar char="•"/>
            </a:pPr>
            <a:r>
              <a:rPr lang="en-US" sz="1400" kern="0">
                <a:solidFill>
                  <a:srgbClr val="1A1A1A"/>
                </a:solidFill>
                <a:latin typeface="Calibri"/>
                <a:ea typeface="Calibri"/>
                <a:cs typeface="Calibri"/>
                <a:sym typeface="Calibri"/>
              </a:rPr>
              <a:t>Reporting aux élus et aux institutions (DDT 77, Région, CD77…)</a:t>
            </a:r>
            <a:endParaRPr sz="1400" kern="0">
              <a:solidFill>
                <a:srgbClr val="000000"/>
              </a:solidFill>
              <a:latin typeface="Calibri"/>
              <a:ea typeface="Calibri"/>
              <a:cs typeface="Calibri"/>
              <a:sym typeface="Calibri"/>
            </a:endParaRPr>
          </a:p>
        </p:txBody>
      </p:sp>
      <p:sp>
        <p:nvSpPr>
          <p:cNvPr id="90" name="Google Shape;90;p6"/>
          <p:cNvSpPr/>
          <p:nvPr/>
        </p:nvSpPr>
        <p:spPr>
          <a:xfrm>
            <a:off x="548640" y="4328160"/>
            <a:ext cx="11094720" cy="670560"/>
          </a:xfrm>
          <a:prstGeom prst="rect">
            <a:avLst/>
          </a:prstGeom>
          <a:solidFill>
            <a:srgbClr val="E8F5E9"/>
          </a:solidFill>
          <a:ln w="12700" cap="flat" cmpd="sng">
            <a:solidFill>
              <a:srgbClr val="4CAF73"/>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91" name="Google Shape;91;p6"/>
          <p:cNvSpPr/>
          <p:nvPr/>
        </p:nvSpPr>
        <p:spPr>
          <a:xfrm>
            <a:off x="670560" y="4389120"/>
            <a:ext cx="10972800" cy="548640"/>
          </a:xfrm>
          <a:prstGeom prst="rect">
            <a:avLst/>
          </a:prstGeom>
          <a:noFill/>
          <a:ln>
            <a:noFill/>
          </a:ln>
        </p:spPr>
        <p:txBody>
          <a:bodyPr spcFirstLastPara="1" wrap="square" lIns="121900" tIns="60933" rIns="121900" bIns="60933" anchor="ctr" anchorCtr="0">
            <a:noAutofit/>
          </a:bodyPr>
          <a:lstStyle/>
          <a:p>
            <a:pPr algn="ctr" defTabSz="1219170">
              <a:buClr>
                <a:srgbClr val="2E7D52"/>
              </a:buClr>
              <a:buSzPts val="1100"/>
            </a:pPr>
            <a:r>
              <a:rPr lang="en-US" sz="1467" kern="0">
                <a:solidFill>
                  <a:srgbClr val="2E7D52"/>
                </a:solidFill>
                <a:latin typeface="Calibri"/>
                <a:ea typeface="Calibri"/>
                <a:cs typeface="Calibri"/>
                <a:sym typeface="Calibri"/>
              </a:rPr>
              <a:t>📍  6 impasse Léon Blum, Nangis  ·  m.babassana@brienangissienne.fr</a:t>
            </a:r>
            <a:endParaRPr sz="1467" kern="0">
              <a:solidFill>
                <a:srgbClr val="000000"/>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7130</TotalTime>
  <Words>2430</Words>
  <Application>Microsoft Office PowerPoint</Application>
  <PresentationFormat>Grand écran</PresentationFormat>
  <Paragraphs>377</Paragraphs>
  <Slides>25</Slides>
  <Notes>25</Notes>
  <HiddenSlides>0</HiddenSlides>
  <MMClips>0</MMClips>
  <ScaleCrop>false</ScaleCrop>
  <HeadingPairs>
    <vt:vector size="6" baseType="variant">
      <vt:variant>
        <vt:lpstr>Polices utilisées</vt:lpstr>
      </vt:variant>
      <vt:variant>
        <vt:i4>3</vt:i4>
      </vt:variant>
      <vt:variant>
        <vt:lpstr>Thème</vt:lpstr>
      </vt:variant>
      <vt:variant>
        <vt:i4>2</vt:i4>
      </vt:variant>
      <vt:variant>
        <vt:lpstr>Titres des diapositives</vt:lpstr>
      </vt:variant>
      <vt:variant>
        <vt:i4>25</vt:i4>
      </vt:variant>
    </vt:vector>
  </HeadingPairs>
  <TitlesOfParts>
    <vt:vector size="30" baseType="lpstr">
      <vt:lpstr>Arial</vt:lpstr>
      <vt:lpstr>Calibri</vt:lpstr>
      <vt:lpstr>Calibri Light</vt:lpstr>
      <vt:lpstr>Thème Office</vt:lpstr>
      <vt:lpstr>Office Theme</vt:lpstr>
      <vt:lpstr>Commission ENVIRONNEMENT</vt:lpstr>
      <vt:lpstr>15 communes représentées</vt:lpstr>
      <vt:lpstr>ORDRE DU JOUR</vt:lpstr>
      <vt:lpstr>Le SPANC – évolution de l’organisation</vt:lpstr>
      <vt:lpstr>Le SPANC – missions assurées</vt:lpstr>
      <vt:lpstr>Le SPANC - perspectives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Commission TRAVAUX - ACCESSIBILITE</dc:title>
  <dc:creator>Anthony Cunault</dc:creator>
  <cp:lastModifiedBy>Sandrine Francois</cp:lastModifiedBy>
  <cp:revision>43</cp:revision>
  <dcterms:created xsi:type="dcterms:W3CDTF">2022-04-06T16:08:27Z</dcterms:created>
  <dcterms:modified xsi:type="dcterms:W3CDTF">2026-06-08T09:26:51Z</dcterms:modified>
</cp:coreProperties>
</file>